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5"/>
  </p:notesMasterIdLst>
  <p:sldIdLst>
    <p:sldId id="256" r:id="rId5"/>
    <p:sldId id="263" r:id="rId6"/>
    <p:sldId id="277" r:id="rId7"/>
    <p:sldId id="261" r:id="rId8"/>
    <p:sldId id="258" r:id="rId9"/>
    <p:sldId id="284" r:id="rId10"/>
    <p:sldId id="2147470145" r:id="rId11"/>
    <p:sldId id="268" r:id="rId12"/>
    <p:sldId id="2147470146" r:id="rId13"/>
    <p:sldId id="262" r:id="rId14"/>
    <p:sldId id="2147470149" r:id="rId15"/>
    <p:sldId id="276" r:id="rId16"/>
    <p:sldId id="265" r:id="rId17"/>
    <p:sldId id="264" r:id="rId18"/>
    <p:sldId id="266" r:id="rId19"/>
    <p:sldId id="2147470147" r:id="rId20"/>
    <p:sldId id="269" r:id="rId21"/>
    <p:sldId id="281" r:id="rId22"/>
    <p:sldId id="282" r:id="rId23"/>
    <p:sldId id="286" r:id="rId24"/>
    <p:sldId id="271" r:id="rId25"/>
    <p:sldId id="279" r:id="rId26"/>
    <p:sldId id="280" r:id="rId27"/>
    <p:sldId id="2147470152" r:id="rId28"/>
    <p:sldId id="2147470151" r:id="rId29"/>
    <p:sldId id="270" r:id="rId30"/>
    <p:sldId id="278" r:id="rId31"/>
    <p:sldId id="272" r:id="rId32"/>
    <p:sldId id="273" r:id="rId33"/>
    <p:sldId id="283" r:id="rId34"/>
  </p:sldIdLst>
  <p:sldSz cx="18288000" cy="10287000"/>
  <p:notesSz cx="6858000" cy="9144000"/>
  <p:embeddedFontLst>
    <p:embeddedFont>
      <p:font typeface="Poppins" panose="00000500000000000000" pitchFamily="2" charset="0"/>
      <p:regular r:id="rId36"/>
      <p:bold r:id="rId37"/>
      <p:italic r:id="rId38"/>
      <p:boldItalic r:id="rId39"/>
    </p:embeddedFont>
    <p:embeddedFont>
      <p:font typeface="Poppins Bold" panose="00000800000000000000" charset="0"/>
      <p:regular r:id="rId40"/>
      <p:bold r:id="rId41"/>
      <p:italic r:id="rId42"/>
      <p:boldItalic r:id="rId43"/>
    </p:embeddedFont>
    <p:embeddedFont>
      <p:font typeface="Poppins Bold Italics" panose="020B0604020202020204" charset="0"/>
      <p:regular r:id="rId44"/>
      <p:bold r:id="rId45"/>
      <p:italic r:id="rId46"/>
      <p:boldItalic r:id="rId47"/>
    </p:embeddedFont>
    <p:embeddedFont>
      <p:font typeface="Poppins Light" panose="00000400000000000000" pitchFamily="2" charset="0"/>
      <p:regular r:id="rId48"/>
      <p:italic r:id="rId49"/>
    </p:embeddedFont>
    <p:embeddedFont>
      <p:font typeface="Poppins Semi-Bold" panose="020B060402020202020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84660C-8877-8CFB-6747-17E094A4C357}" name="Hans VanSumeren" initials="HV" userId="S::hans.vansumeren@mtsociety.org::774c75a8-4b38-44e9-84b0-96215d70f9b9" providerId="AD"/>
  <p188:author id="{BDA59377-251F-E3F7-F7E0-A848E666FE0E}" name="Caisey Myers" initials="CM" userId="S::caisey.myers@mtsociety.org::8d886fab-8f4e-4f4d-b722-b472559c30bc" providerId="AD"/>
  <p188:author id="{BFE667F3-AF10-8758-9E52-7F44CCE889C7}" name="Guest User" initials="GU" userId="S::urn:spo:anon#42915e79f965ef99f0bfbaa35b79c41141db6dae42a788562c5fd9c166c87633::" providerId="AD"/>
  <p188:author id="{639424FA-F432-828F-24C1-700AEC268DB8}" name="Caisey Hoffman" initials="CH" userId="S::caisey.hoffman@mtsociety.org::8d886fab-8f4e-4f4d-b722-b472559c30b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A4F193-26AF-49F9-AA51-32A43656784C}" v="7" dt="2025-05-07T00:06:19.4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88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font" Target="fonts/font1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479583-F2DB-47B3-B2D8-8D0A2B0EB1E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61D5192-D924-49CA-B92F-7EE754603D02}">
      <dgm:prSet phldrT="[Text]" phldr="0"/>
      <dgm:spPr/>
      <dgm:t>
        <a:bodyPr/>
        <a:lstStyle/>
        <a:p>
          <a:pPr rtl="0"/>
          <a:r>
            <a:rPr lang="en-US" dirty="0">
              <a:latin typeface="Poppins" panose="00000500000000000000" pitchFamily="2" charset="0"/>
              <a:cs typeface="Poppins" panose="00000500000000000000" pitchFamily="2" charset="0"/>
            </a:rPr>
            <a:t>26 High Priority Action Pathways</a:t>
          </a:r>
        </a:p>
      </dgm:t>
    </dgm:pt>
    <dgm:pt modelId="{D0C5DA4D-2836-486F-8EAA-0077CCBEC3F5}" type="parTrans" cxnId="{01BFB73E-E957-4542-9116-D47C21A62161}">
      <dgm:prSet/>
      <dgm:spPr/>
      <dgm:t>
        <a:bodyPr/>
        <a:lstStyle/>
        <a:p>
          <a:endParaRPr lang="en-US"/>
        </a:p>
      </dgm:t>
    </dgm:pt>
    <dgm:pt modelId="{1366D185-9F19-44EC-8962-C5B634681C17}" type="sibTrans" cxnId="{01BFB73E-E957-4542-9116-D47C21A62161}">
      <dgm:prSet/>
      <dgm:spPr/>
      <dgm:t>
        <a:bodyPr/>
        <a:lstStyle/>
        <a:p>
          <a:endParaRPr lang="en-US"/>
        </a:p>
      </dgm:t>
    </dgm:pt>
    <dgm:pt modelId="{3DC6E892-35E6-4A06-8756-80654364B0E4}">
      <dgm:prSet phldrT="[Text]" phldr="0"/>
      <dgm:spPr/>
      <dgm:t>
        <a:bodyPr/>
        <a:lstStyle/>
        <a:p>
          <a:pPr rtl="0"/>
          <a:r>
            <a:rPr lang="en-US" dirty="0">
              <a:latin typeface="Poppins" panose="00000500000000000000" pitchFamily="2" charset="0"/>
              <a:cs typeface="Poppins" panose="00000500000000000000" pitchFamily="2" charset="0"/>
            </a:rPr>
            <a:t>Addressing 10 Challenges</a:t>
          </a:r>
        </a:p>
      </dgm:t>
    </dgm:pt>
    <dgm:pt modelId="{63C172A3-FF0B-493E-AB0A-F10EE4688B0A}" type="parTrans" cxnId="{C74BB056-3160-4495-984E-E11AEB19800C}">
      <dgm:prSet/>
      <dgm:spPr/>
      <dgm:t>
        <a:bodyPr/>
        <a:lstStyle/>
        <a:p>
          <a:endParaRPr lang="en-US"/>
        </a:p>
      </dgm:t>
    </dgm:pt>
    <dgm:pt modelId="{6A7CD224-04E6-4878-BF58-26AAFF66439D}" type="sibTrans" cxnId="{C74BB056-3160-4495-984E-E11AEB19800C}">
      <dgm:prSet/>
      <dgm:spPr/>
      <dgm:t>
        <a:bodyPr/>
        <a:lstStyle/>
        <a:p>
          <a:endParaRPr lang="en-US"/>
        </a:p>
      </dgm:t>
    </dgm:pt>
    <dgm:pt modelId="{68DA1C43-74AE-4ED6-942D-86E8A96E6A95}">
      <dgm:prSet phldrT="[Text]" phldr="0"/>
      <dgm:spPr/>
      <dgm:t>
        <a:bodyPr/>
        <a:lstStyle/>
        <a:p>
          <a:pPr rtl="0"/>
          <a:r>
            <a:rPr lang="en-US" dirty="0">
              <a:latin typeface="Poppins" panose="00000500000000000000" pitchFamily="2" charset="0"/>
              <a:cs typeface="Poppins" panose="00000500000000000000" pitchFamily="2" charset="0"/>
            </a:rPr>
            <a:t>Focused on 3 Priority Areas</a:t>
          </a:r>
        </a:p>
      </dgm:t>
    </dgm:pt>
    <dgm:pt modelId="{960D1EA2-4456-4F38-9529-CFD9045DBF5D}" type="parTrans" cxnId="{4E3B2079-9DB8-4A6F-AF6B-8E8828AC568E}">
      <dgm:prSet/>
      <dgm:spPr/>
      <dgm:t>
        <a:bodyPr/>
        <a:lstStyle/>
        <a:p>
          <a:endParaRPr lang="en-US"/>
        </a:p>
      </dgm:t>
    </dgm:pt>
    <dgm:pt modelId="{DF361BCB-5284-467C-879A-B682004C4116}" type="sibTrans" cxnId="{4E3B2079-9DB8-4A6F-AF6B-8E8828AC568E}">
      <dgm:prSet/>
      <dgm:spPr/>
      <dgm:t>
        <a:bodyPr/>
        <a:lstStyle/>
        <a:p>
          <a:endParaRPr lang="en-US"/>
        </a:p>
      </dgm:t>
    </dgm:pt>
    <dgm:pt modelId="{F4A7AA8D-CD5D-4208-8DB1-992EDBC051DB}" type="pres">
      <dgm:prSet presAssocID="{20479583-F2DB-47B3-B2D8-8D0A2B0EB1EB}" presName="CompostProcess" presStyleCnt="0">
        <dgm:presLayoutVars>
          <dgm:dir/>
          <dgm:resizeHandles val="exact"/>
        </dgm:presLayoutVars>
      </dgm:prSet>
      <dgm:spPr/>
    </dgm:pt>
    <dgm:pt modelId="{E243ECB9-E8E9-4674-AF18-2E147E30D754}" type="pres">
      <dgm:prSet presAssocID="{20479583-F2DB-47B3-B2D8-8D0A2B0EB1EB}" presName="arrow" presStyleLbl="bgShp" presStyleIdx="0" presStyleCnt="1"/>
      <dgm:spPr/>
    </dgm:pt>
    <dgm:pt modelId="{CB56A1C5-613F-404A-9253-9D9A50878387}" type="pres">
      <dgm:prSet presAssocID="{20479583-F2DB-47B3-B2D8-8D0A2B0EB1EB}" presName="linearProcess" presStyleCnt="0"/>
      <dgm:spPr/>
    </dgm:pt>
    <dgm:pt modelId="{3E700AA8-74C3-4B67-B9D3-50BBDEFFE896}" type="pres">
      <dgm:prSet presAssocID="{E61D5192-D924-49CA-B92F-7EE754603D02}" presName="textNode" presStyleLbl="node1" presStyleIdx="0" presStyleCnt="3">
        <dgm:presLayoutVars>
          <dgm:bulletEnabled val="1"/>
        </dgm:presLayoutVars>
      </dgm:prSet>
      <dgm:spPr/>
    </dgm:pt>
    <dgm:pt modelId="{90DB979C-017C-4354-8A79-418DFECE9592}" type="pres">
      <dgm:prSet presAssocID="{1366D185-9F19-44EC-8962-C5B634681C17}" presName="sibTrans" presStyleCnt="0"/>
      <dgm:spPr/>
    </dgm:pt>
    <dgm:pt modelId="{0CE6A9A4-ED75-4004-86B5-4AE91B07C58F}" type="pres">
      <dgm:prSet presAssocID="{3DC6E892-35E6-4A06-8756-80654364B0E4}" presName="textNode" presStyleLbl="node1" presStyleIdx="1" presStyleCnt="3">
        <dgm:presLayoutVars>
          <dgm:bulletEnabled val="1"/>
        </dgm:presLayoutVars>
      </dgm:prSet>
      <dgm:spPr/>
    </dgm:pt>
    <dgm:pt modelId="{9FFED8C7-5C9A-4D64-957C-F15F4F48D13F}" type="pres">
      <dgm:prSet presAssocID="{6A7CD224-04E6-4878-BF58-26AAFF66439D}" presName="sibTrans" presStyleCnt="0"/>
      <dgm:spPr/>
    </dgm:pt>
    <dgm:pt modelId="{EEE869A4-54F3-46CC-A5FB-8D099F50039B}" type="pres">
      <dgm:prSet presAssocID="{68DA1C43-74AE-4ED6-942D-86E8A96E6A9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01BFB73E-E957-4542-9116-D47C21A62161}" srcId="{20479583-F2DB-47B3-B2D8-8D0A2B0EB1EB}" destId="{E61D5192-D924-49CA-B92F-7EE754603D02}" srcOrd="0" destOrd="0" parTransId="{D0C5DA4D-2836-486F-8EAA-0077CCBEC3F5}" sibTransId="{1366D185-9F19-44EC-8962-C5B634681C17}"/>
    <dgm:cxn modelId="{CBE7395E-AA63-4372-98AA-92CD22CDCF9B}" type="presOf" srcId="{20479583-F2DB-47B3-B2D8-8D0A2B0EB1EB}" destId="{F4A7AA8D-CD5D-4208-8DB1-992EDBC051DB}" srcOrd="0" destOrd="0" presId="urn:microsoft.com/office/officeart/2005/8/layout/hProcess9"/>
    <dgm:cxn modelId="{C74BB056-3160-4495-984E-E11AEB19800C}" srcId="{20479583-F2DB-47B3-B2D8-8D0A2B0EB1EB}" destId="{3DC6E892-35E6-4A06-8756-80654364B0E4}" srcOrd="1" destOrd="0" parTransId="{63C172A3-FF0B-493E-AB0A-F10EE4688B0A}" sibTransId="{6A7CD224-04E6-4878-BF58-26AAFF66439D}"/>
    <dgm:cxn modelId="{4E3B2079-9DB8-4A6F-AF6B-8E8828AC568E}" srcId="{20479583-F2DB-47B3-B2D8-8D0A2B0EB1EB}" destId="{68DA1C43-74AE-4ED6-942D-86E8A96E6A95}" srcOrd="2" destOrd="0" parTransId="{960D1EA2-4456-4F38-9529-CFD9045DBF5D}" sibTransId="{DF361BCB-5284-467C-879A-B682004C4116}"/>
    <dgm:cxn modelId="{72A18CA8-CCD0-483E-B60F-2F1EA65B40CC}" type="presOf" srcId="{E61D5192-D924-49CA-B92F-7EE754603D02}" destId="{3E700AA8-74C3-4B67-B9D3-50BBDEFFE896}" srcOrd="0" destOrd="0" presId="urn:microsoft.com/office/officeart/2005/8/layout/hProcess9"/>
    <dgm:cxn modelId="{924D0AD3-1A6F-4C4F-98E5-C6240D03AED0}" type="presOf" srcId="{68DA1C43-74AE-4ED6-942D-86E8A96E6A95}" destId="{EEE869A4-54F3-46CC-A5FB-8D099F50039B}" srcOrd="0" destOrd="0" presId="urn:microsoft.com/office/officeart/2005/8/layout/hProcess9"/>
    <dgm:cxn modelId="{0F133EDE-FDAC-4346-90DC-81A6509064B6}" type="presOf" srcId="{3DC6E892-35E6-4A06-8756-80654364B0E4}" destId="{0CE6A9A4-ED75-4004-86B5-4AE91B07C58F}" srcOrd="0" destOrd="0" presId="urn:microsoft.com/office/officeart/2005/8/layout/hProcess9"/>
    <dgm:cxn modelId="{99B762BD-1D17-4A7E-81BA-A24C3EFC7F16}" type="presParOf" srcId="{F4A7AA8D-CD5D-4208-8DB1-992EDBC051DB}" destId="{E243ECB9-E8E9-4674-AF18-2E147E30D754}" srcOrd="0" destOrd="0" presId="urn:microsoft.com/office/officeart/2005/8/layout/hProcess9"/>
    <dgm:cxn modelId="{818A126B-C22C-4369-B9E0-02A5896AECDE}" type="presParOf" srcId="{F4A7AA8D-CD5D-4208-8DB1-992EDBC051DB}" destId="{CB56A1C5-613F-404A-9253-9D9A50878387}" srcOrd="1" destOrd="0" presId="urn:microsoft.com/office/officeart/2005/8/layout/hProcess9"/>
    <dgm:cxn modelId="{0D275067-A37C-4420-A176-4EBC8EFCFE90}" type="presParOf" srcId="{CB56A1C5-613F-404A-9253-9D9A50878387}" destId="{3E700AA8-74C3-4B67-B9D3-50BBDEFFE896}" srcOrd="0" destOrd="0" presId="urn:microsoft.com/office/officeart/2005/8/layout/hProcess9"/>
    <dgm:cxn modelId="{6D4F0AB4-B385-4FA8-B019-A31F9320B01E}" type="presParOf" srcId="{CB56A1C5-613F-404A-9253-9D9A50878387}" destId="{90DB979C-017C-4354-8A79-418DFECE9592}" srcOrd="1" destOrd="0" presId="urn:microsoft.com/office/officeart/2005/8/layout/hProcess9"/>
    <dgm:cxn modelId="{994E8250-46B3-4313-9043-5757EB6AFB55}" type="presParOf" srcId="{CB56A1C5-613F-404A-9253-9D9A50878387}" destId="{0CE6A9A4-ED75-4004-86B5-4AE91B07C58F}" srcOrd="2" destOrd="0" presId="urn:microsoft.com/office/officeart/2005/8/layout/hProcess9"/>
    <dgm:cxn modelId="{CEE92ECC-0F11-466E-895B-7AE1B4F7CB2D}" type="presParOf" srcId="{CB56A1C5-613F-404A-9253-9D9A50878387}" destId="{9FFED8C7-5C9A-4D64-957C-F15F4F48D13F}" srcOrd="3" destOrd="0" presId="urn:microsoft.com/office/officeart/2005/8/layout/hProcess9"/>
    <dgm:cxn modelId="{6ACE695A-889E-4FBE-A7FD-62DB5DEA2D8F}" type="presParOf" srcId="{CB56A1C5-613F-404A-9253-9D9A50878387}" destId="{EEE869A4-54F3-46CC-A5FB-8D099F50039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479583-F2DB-47B3-B2D8-8D0A2B0EB1E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61D5192-D924-49CA-B92F-7EE754603D02}">
      <dgm:prSet phldrT="[Text]" phldr="0"/>
      <dgm:spPr/>
      <dgm:t>
        <a:bodyPr/>
        <a:lstStyle/>
        <a:p>
          <a:pPr rtl="0"/>
          <a:r>
            <a:rPr lang="en-US" dirty="0">
              <a:latin typeface="Poppins" panose="00000500000000000000" pitchFamily="2" charset="0"/>
              <a:cs typeface="Poppins" panose="00000500000000000000" pitchFamily="2" charset="0"/>
            </a:rPr>
            <a:t>21 High Priority Action Pathways</a:t>
          </a:r>
        </a:p>
      </dgm:t>
    </dgm:pt>
    <dgm:pt modelId="{D0C5DA4D-2836-486F-8EAA-0077CCBEC3F5}" type="parTrans" cxnId="{01BFB73E-E957-4542-9116-D47C21A62161}">
      <dgm:prSet/>
      <dgm:spPr/>
      <dgm:t>
        <a:bodyPr/>
        <a:lstStyle/>
        <a:p>
          <a:endParaRPr lang="en-US"/>
        </a:p>
      </dgm:t>
    </dgm:pt>
    <dgm:pt modelId="{1366D185-9F19-44EC-8962-C5B634681C17}" type="sibTrans" cxnId="{01BFB73E-E957-4542-9116-D47C21A62161}">
      <dgm:prSet/>
      <dgm:spPr/>
      <dgm:t>
        <a:bodyPr/>
        <a:lstStyle/>
        <a:p>
          <a:endParaRPr lang="en-US"/>
        </a:p>
      </dgm:t>
    </dgm:pt>
    <dgm:pt modelId="{3DC6E892-35E6-4A06-8756-80654364B0E4}">
      <dgm:prSet phldrT="[Text]" phldr="0"/>
      <dgm:spPr/>
      <dgm:t>
        <a:bodyPr/>
        <a:lstStyle/>
        <a:p>
          <a:pPr rtl="0"/>
          <a:r>
            <a:rPr lang="en-US" dirty="0">
              <a:latin typeface="Poppins" panose="00000500000000000000" pitchFamily="2" charset="0"/>
              <a:cs typeface="Poppins" panose="00000500000000000000" pitchFamily="2" charset="0"/>
            </a:rPr>
            <a:t>Addressing 8 Challenges</a:t>
          </a:r>
        </a:p>
      </dgm:t>
    </dgm:pt>
    <dgm:pt modelId="{63C172A3-FF0B-493E-AB0A-F10EE4688B0A}" type="parTrans" cxnId="{C74BB056-3160-4495-984E-E11AEB19800C}">
      <dgm:prSet/>
      <dgm:spPr/>
      <dgm:t>
        <a:bodyPr/>
        <a:lstStyle/>
        <a:p>
          <a:endParaRPr lang="en-US"/>
        </a:p>
      </dgm:t>
    </dgm:pt>
    <dgm:pt modelId="{6A7CD224-04E6-4878-BF58-26AAFF66439D}" type="sibTrans" cxnId="{C74BB056-3160-4495-984E-E11AEB19800C}">
      <dgm:prSet/>
      <dgm:spPr/>
      <dgm:t>
        <a:bodyPr/>
        <a:lstStyle/>
        <a:p>
          <a:endParaRPr lang="en-US"/>
        </a:p>
      </dgm:t>
    </dgm:pt>
    <dgm:pt modelId="{68DA1C43-74AE-4ED6-942D-86E8A96E6A95}">
      <dgm:prSet phldrT="[Text]" phldr="0"/>
      <dgm:spPr/>
      <dgm:t>
        <a:bodyPr/>
        <a:lstStyle/>
        <a:p>
          <a:pPr rtl="0"/>
          <a:r>
            <a:rPr lang="en-US" dirty="0">
              <a:latin typeface="Poppins" panose="00000500000000000000" pitchFamily="2" charset="0"/>
              <a:cs typeface="Poppins" panose="00000500000000000000" pitchFamily="2" charset="0"/>
            </a:rPr>
            <a:t>Focused on 3 Priority Areas</a:t>
          </a:r>
        </a:p>
      </dgm:t>
    </dgm:pt>
    <dgm:pt modelId="{960D1EA2-4456-4F38-9529-CFD9045DBF5D}" type="parTrans" cxnId="{4E3B2079-9DB8-4A6F-AF6B-8E8828AC568E}">
      <dgm:prSet/>
      <dgm:spPr/>
      <dgm:t>
        <a:bodyPr/>
        <a:lstStyle/>
        <a:p>
          <a:endParaRPr lang="en-US"/>
        </a:p>
      </dgm:t>
    </dgm:pt>
    <dgm:pt modelId="{DF361BCB-5284-467C-879A-B682004C4116}" type="sibTrans" cxnId="{4E3B2079-9DB8-4A6F-AF6B-8E8828AC568E}">
      <dgm:prSet/>
      <dgm:spPr/>
      <dgm:t>
        <a:bodyPr/>
        <a:lstStyle/>
        <a:p>
          <a:endParaRPr lang="en-US"/>
        </a:p>
      </dgm:t>
    </dgm:pt>
    <dgm:pt modelId="{F4A7AA8D-CD5D-4208-8DB1-992EDBC051DB}" type="pres">
      <dgm:prSet presAssocID="{20479583-F2DB-47B3-B2D8-8D0A2B0EB1EB}" presName="CompostProcess" presStyleCnt="0">
        <dgm:presLayoutVars>
          <dgm:dir/>
          <dgm:resizeHandles val="exact"/>
        </dgm:presLayoutVars>
      </dgm:prSet>
      <dgm:spPr/>
    </dgm:pt>
    <dgm:pt modelId="{E243ECB9-E8E9-4674-AF18-2E147E30D754}" type="pres">
      <dgm:prSet presAssocID="{20479583-F2DB-47B3-B2D8-8D0A2B0EB1EB}" presName="arrow" presStyleLbl="bgShp" presStyleIdx="0" presStyleCnt="1"/>
      <dgm:spPr/>
    </dgm:pt>
    <dgm:pt modelId="{CB56A1C5-613F-404A-9253-9D9A50878387}" type="pres">
      <dgm:prSet presAssocID="{20479583-F2DB-47B3-B2D8-8D0A2B0EB1EB}" presName="linearProcess" presStyleCnt="0"/>
      <dgm:spPr/>
    </dgm:pt>
    <dgm:pt modelId="{3E700AA8-74C3-4B67-B9D3-50BBDEFFE896}" type="pres">
      <dgm:prSet presAssocID="{E61D5192-D924-49CA-B92F-7EE754603D02}" presName="textNode" presStyleLbl="node1" presStyleIdx="0" presStyleCnt="3">
        <dgm:presLayoutVars>
          <dgm:bulletEnabled val="1"/>
        </dgm:presLayoutVars>
      </dgm:prSet>
      <dgm:spPr/>
    </dgm:pt>
    <dgm:pt modelId="{90DB979C-017C-4354-8A79-418DFECE9592}" type="pres">
      <dgm:prSet presAssocID="{1366D185-9F19-44EC-8962-C5B634681C17}" presName="sibTrans" presStyleCnt="0"/>
      <dgm:spPr/>
    </dgm:pt>
    <dgm:pt modelId="{0CE6A9A4-ED75-4004-86B5-4AE91B07C58F}" type="pres">
      <dgm:prSet presAssocID="{3DC6E892-35E6-4A06-8756-80654364B0E4}" presName="textNode" presStyleLbl="node1" presStyleIdx="1" presStyleCnt="3">
        <dgm:presLayoutVars>
          <dgm:bulletEnabled val="1"/>
        </dgm:presLayoutVars>
      </dgm:prSet>
      <dgm:spPr/>
    </dgm:pt>
    <dgm:pt modelId="{9FFED8C7-5C9A-4D64-957C-F15F4F48D13F}" type="pres">
      <dgm:prSet presAssocID="{6A7CD224-04E6-4878-BF58-26AAFF66439D}" presName="sibTrans" presStyleCnt="0"/>
      <dgm:spPr/>
    </dgm:pt>
    <dgm:pt modelId="{EEE869A4-54F3-46CC-A5FB-8D099F50039B}" type="pres">
      <dgm:prSet presAssocID="{68DA1C43-74AE-4ED6-942D-86E8A96E6A9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01BFB73E-E957-4542-9116-D47C21A62161}" srcId="{20479583-F2DB-47B3-B2D8-8D0A2B0EB1EB}" destId="{E61D5192-D924-49CA-B92F-7EE754603D02}" srcOrd="0" destOrd="0" parTransId="{D0C5DA4D-2836-486F-8EAA-0077CCBEC3F5}" sibTransId="{1366D185-9F19-44EC-8962-C5B634681C17}"/>
    <dgm:cxn modelId="{CBE7395E-AA63-4372-98AA-92CD22CDCF9B}" type="presOf" srcId="{20479583-F2DB-47B3-B2D8-8D0A2B0EB1EB}" destId="{F4A7AA8D-CD5D-4208-8DB1-992EDBC051DB}" srcOrd="0" destOrd="0" presId="urn:microsoft.com/office/officeart/2005/8/layout/hProcess9"/>
    <dgm:cxn modelId="{C74BB056-3160-4495-984E-E11AEB19800C}" srcId="{20479583-F2DB-47B3-B2D8-8D0A2B0EB1EB}" destId="{3DC6E892-35E6-4A06-8756-80654364B0E4}" srcOrd="1" destOrd="0" parTransId="{63C172A3-FF0B-493E-AB0A-F10EE4688B0A}" sibTransId="{6A7CD224-04E6-4878-BF58-26AAFF66439D}"/>
    <dgm:cxn modelId="{4E3B2079-9DB8-4A6F-AF6B-8E8828AC568E}" srcId="{20479583-F2DB-47B3-B2D8-8D0A2B0EB1EB}" destId="{68DA1C43-74AE-4ED6-942D-86E8A96E6A95}" srcOrd="2" destOrd="0" parTransId="{960D1EA2-4456-4F38-9529-CFD9045DBF5D}" sibTransId="{DF361BCB-5284-467C-879A-B682004C4116}"/>
    <dgm:cxn modelId="{72A18CA8-CCD0-483E-B60F-2F1EA65B40CC}" type="presOf" srcId="{E61D5192-D924-49CA-B92F-7EE754603D02}" destId="{3E700AA8-74C3-4B67-B9D3-50BBDEFFE896}" srcOrd="0" destOrd="0" presId="urn:microsoft.com/office/officeart/2005/8/layout/hProcess9"/>
    <dgm:cxn modelId="{924D0AD3-1A6F-4C4F-98E5-C6240D03AED0}" type="presOf" srcId="{68DA1C43-74AE-4ED6-942D-86E8A96E6A95}" destId="{EEE869A4-54F3-46CC-A5FB-8D099F50039B}" srcOrd="0" destOrd="0" presId="urn:microsoft.com/office/officeart/2005/8/layout/hProcess9"/>
    <dgm:cxn modelId="{0F133EDE-FDAC-4346-90DC-81A6509064B6}" type="presOf" srcId="{3DC6E892-35E6-4A06-8756-80654364B0E4}" destId="{0CE6A9A4-ED75-4004-86B5-4AE91B07C58F}" srcOrd="0" destOrd="0" presId="urn:microsoft.com/office/officeart/2005/8/layout/hProcess9"/>
    <dgm:cxn modelId="{99B762BD-1D17-4A7E-81BA-A24C3EFC7F16}" type="presParOf" srcId="{F4A7AA8D-CD5D-4208-8DB1-992EDBC051DB}" destId="{E243ECB9-E8E9-4674-AF18-2E147E30D754}" srcOrd="0" destOrd="0" presId="urn:microsoft.com/office/officeart/2005/8/layout/hProcess9"/>
    <dgm:cxn modelId="{818A126B-C22C-4369-B9E0-02A5896AECDE}" type="presParOf" srcId="{F4A7AA8D-CD5D-4208-8DB1-992EDBC051DB}" destId="{CB56A1C5-613F-404A-9253-9D9A50878387}" srcOrd="1" destOrd="0" presId="urn:microsoft.com/office/officeart/2005/8/layout/hProcess9"/>
    <dgm:cxn modelId="{0D275067-A37C-4420-A176-4EBC8EFCFE90}" type="presParOf" srcId="{CB56A1C5-613F-404A-9253-9D9A50878387}" destId="{3E700AA8-74C3-4B67-B9D3-50BBDEFFE896}" srcOrd="0" destOrd="0" presId="urn:microsoft.com/office/officeart/2005/8/layout/hProcess9"/>
    <dgm:cxn modelId="{6D4F0AB4-B385-4FA8-B019-A31F9320B01E}" type="presParOf" srcId="{CB56A1C5-613F-404A-9253-9D9A50878387}" destId="{90DB979C-017C-4354-8A79-418DFECE9592}" srcOrd="1" destOrd="0" presId="urn:microsoft.com/office/officeart/2005/8/layout/hProcess9"/>
    <dgm:cxn modelId="{994E8250-46B3-4313-9043-5757EB6AFB55}" type="presParOf" srcId="{CB56A1C5-613F-404A-9253-9D9A50878387}" destId="{0CE6A9A4-ED75-4004-86B5-4AE91B07C58F}" srcOrd="2" destOrd="0" presId="urn:microsoft.com/office/officeart/2005/8/layout/hProcess9"/>
    <dgm:cxn modelId="{CEE92ECC-0F11-466E-895B-7AE1B4F7CB2D}" type="presParOf" srcId="{CB56A1C5-613F-404A-9253-9D9A50878387}" destId="{9FFED8C7-5C9A-4D64-957C-F15F4F48D13F}" srcOrd="3" destOrd="0" presId="urn:microsoft.com/office/officeart/2005/8/layout/hProcess9"/>
    <dgm:cxn modelId="{6ACE695A-889E-4FBE-A7FD-62DB5DEA2D8F}" type="presParOf" srcId="{CB56A1C5-613F-404A-9253-9D9A50878387}" destId="{EEE869A4-54F3-46CC-A5FB-8D099F50039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000656-BDD0-44E2-BC1B-EB84DC5699DE}" type="doc">
      <dgm:prSet loTypeId="urn:diagrams.loki3.com/Bracket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5C40B50-8D1F-4843-A58A-69AF15AF9F6E}" type="pres">
      <dgm:prSet presAssocID="{9A000656-BDD0-44E2-BC1B-EB84DC5699DE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E5CA4C51-A6A3-4DB8-A1F7-D5EEC55D7062}" type="presOf" srcId="{9A000656-BDD0-44E2-BC1B-EB84DC5699DE}" destId="{E5C40B50-8D1F-4843-A58A-69AF15AF9F6E}" srcOrd="0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000656-BDD0-44E2-BC1B-EB84DC5699DE}" type="doc">
      <dgm:prSet loTypeId="urn:diagrams.loki3.com/Bracket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5C40B50-8D1F-4843-A58A-69AF15AF9F6E}" type="pres">
      <dgm:prSet presAssocID="{9A000656-BDD0-44E2-BC1B-EB84DC5699DE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E5CA4C51-A6A3-4DB8-A1F7-D5EEC55D7062}" type="presOf" srcId="{9A000656-BDD0-44E2-BC1B-EB84DC5699DE}" destId="{E5C40B50-8D1F-4843-A58A-69AF15AF9F6E}" srcOrd="0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000656-BDD0-44E2-BC1B-EB84DC5699DE}" type="doc">
      <dgm:prSet loTypeId="urn:diagrams.loki3.com/Bracket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5C40B50-8D1F-4843-A58A-69AF15AF9F6E}" type="pres">
      <dgm:prSet presAssocID="{9A000656-BDD0-44E2-BC1B-EB84DC5699DE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E5CA4C51-A6A3-4DB8-A1F7-D5EEC55D7062}" type="presOf" srcId="{9A000656-BDD0-44E2-BC1B-EB84DC5699DE}" destId="{E5C40B50-8D1F-4843-A58A-69AF15AF9F6E}" srcOrd="0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000656-BDD0-44E2-BC1B-EB84DC5699DE}" type="doc">
      <dgm:prSet loTypeId="urn:diagrams.loki3.com/Bracket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D9C3601-7EE7-4C4F-A8F0-8FB118ACEC8D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Accessible Solutions</a:t>
          </a:r>
        </a:p>
      </dgm:t>
    </dgm:pt>
    <dgm:pt modelId="{3E25B061-3E91-434E-8405-DCD0B0E4A2F9}" type="parTrans" cxnId="{5494EBAC-8121-4286-966D-F28C859C6E40}">
      <dgm:prSet/>
      <dgm:spPr/>
      <dgm:t>
        <a:bodyPr/>
        <a:lstStyle/>
        <a:p>
          <a:endParaRPr lang="en-US"/>
        </a:p>
      </dgm:t>
    </dgm:pt>
    <dgm:pt modelId="{45F89ABA-C8C9-4199-B6F3-CE3B7F7EE7A8}" type="sibTrans" cxnId="{5494EBAC-8121-4286-966D-F28C859C6E40}">
      <dgm:prSet/>
      <dgm:spPr/>
      <dgm:t>
        <a:bodyPr/>
        <a:lstStyle/>
        <a:p>
          <a:endParaRPr lang="en-US"/>
        </a:p>
      </dgm:t>
    </dgm:pt>
    <dgm:pt modelId="{1F6CCADE-9CA4-4C04-9A53-60021FA220E1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Economies of scale are driving down the cost of smart sensor technology, making it more accessible to governments, researchers, and private industries.</a:t>
          </a:r>
        </a:p>
      </dgm:t>
    </dgm:pt>
    <dgm:pt modelId="{B8B7210C-E902-48F0-B271-D473D022A276}" type="parTrans" cxnId="{F4B4C9CE-06C2-4446-A4D8-66AF7DA9A1E6}">
      <dgm:prSet/>
      <dgm:spPr/>
      <dgm:t>
        <a:bodyPr/>
        <a:lstStyle/>
        <a:p>
          <a:endParaRPr lang="en-US"/>
        </a:p>
      </dgm:t>
    </dgm:pt>
    <dgm:pt modelId="{587176BD-0543-44EB-83F7-F36DDA5CE862}" type="sibTrans" cxnId="{F4B4C9CE-06C2-4446-A4D8-66AF7DA9A1E6}">
      <dgm:prSet/>
      <dgm:spPr/>
      <dgm:t>
        <a:bodyPr/>
        <a:lstStyle/>
        <a:p>
          <a:endParaRPr lang="en-US"/>
        </a:p>
      </dgm:t>
    </dgm:pt>
    <dgm:pt modelId="{B89981FF-AC99-40B2-8284-4A52A22D8129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Increased Data Value</a:t>
          </a:r>
        </a:p>
      </dgm:t>
    </dgm:pt>
    <dgm:pt modelId="{9A802671-5D73-4543-A617-5DF743C55DB3}" type="parTrans" cxnId="{8E5A6531-629D-482E-9F94-894901FEB4C2}">
      <dgm:prSet/>
      <dgm:spPr/>
      <dgm:t>
        <a:bodyPr/>
        <a:lstStyle/>
        <a:p>
          <a:endParaRPr lang="en-US"/>
        </a:p>
      </dgm:t>
    </dgm:pt>
    <dgm:pt modelId="{4698F4BB-E61B-47BA-9A4B-79264FD66D47}" type="sibTrans" cxnId="{8E5A6531-629D-482E-9F94-894901FEB4C2}">
      <dgm:prSet/>
      <dgm:spPr/>
      <dgm:t>
        <a:bodyPr/>
        <a:lstStyle/>
        <a:p>
          <a:endParaRPr lang="en-US"/>
        </a:p>
      </dgm:t>
    </dgm:pt>
    <dgm:pt modelId="{AA326D28-B016-42F5-86C0-E8A87ADB220B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Enhanced data processing and cloud-based systems allow for better management and integration of vast amounts of sensor-generated data, reducing bottlenecks in analysis and decision-making.</a:t>
          </a:r>
        </a:p>
      </dgm:t>
    </dgm:pt>
    <dgm:pt modelId="{564347F7-5C88-45A6-B9C6-E9B7C8D84D89}" type="parTrans" cxnId="{304E3255-54E7-408B-B672-39D11F927337}">
      <dgm:prSet/>
      <dgm:spPr/>
      <dgm:t>
        <a:bodyPr/>
        <a:lstStyle/>
        <a:p>
          <a:endParaRPr lang="en-US"/>
        </a:p>
      </dgm:t>
    </dgm:pt>
    <dgm:pt modelId="{80353D30-DB6B-4B53-950E-EA13F0E09851}" type="sibTrans" cxnId="{304E3255-54E7-408B-B672-39D11F927337}">
      <dgm:prSet/>
      <dgm:spPr/>
      <dgm:t>
        <a:bodyPr/>
        <a:lstStyle/>
        <a:p>
          <a:endParaRPr lang="en-US"/>
        </a:p>
      </dgm:t>
    </dgm:pt>
    <dgm:pt modelId="{7209BDB5-3275-41B9-AB6F-5781F7DBC91B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Future Workforce</a:t>
          </a:r>
        </a:p>
      </dgm:t>
    </dgm:pt>
    <dgm:pt modelId="{1BCB9926-33D4-4DFA-905D-41CC4A8FD59F}" type="parTrans" cxnId="{63C8A5AC-A1F4-47D0-9C1D-1B5C8737477A}">
      <dgm:prSet/>
      <dgm:spPr/>
      <dgm:t>
        <a:bodyPr/>
        <a:lstStyle/>
        <a:p>
          <a:endParaRPr lang="en-US"/>
        </a:p>
      </dgm:t>
    </dgm:pt>
    <dgm:pt modelId="{7E3BA89D-813A-4B3C-97BB-AEC1DC5C100B}" type="sibTrans" cxnId="{63C8A5AC-A1F4-47D0-9C1D-1B5C8737477A}">
      <dgm:prSet/>
      <dgm:spPr/>
      <dgm:t>
        <a:bodyPr/>
        <a:lstStyle/>
        <a:p>
          <a:endParaRPr lang="en-US"/>
        </a:p>
      </dgm:t>
    </dgm:pt>
    <dgm:pt modelId="{8C5E235C-FE28-4E7D-ACFC-D0FFBD12C846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The rapid evolution of ocean sensing technology is creating demand for specialized skills in data science, robotics, engineering, and marine research. </a:t>
          </a:r>
        </a:p>
      </dgm:t>
    </dgm:pt>
    <dgm:pt modelId="{1DBC8980-1462-4C5F-B4C8-16F5FFFEBA62}" type="parTrans" cxnId="{7B5F34B7-A65E-4C6E-9C05-8BE738B31448}">
      <dgm:prSet/>
      <dgm:spPr/>
      <dgm:t>
        <a:bodyPr/>
        <a:lstStyle/>
        <a:p>
          <a:endParaRPr lang="en-US"/>
        </a:p>
      </dgm:t>
    </dgm:pt>
    <dgm:pt modelId="{85193CDB-B570-4E18-BADB-83529F01381A}" type="sibTrans" cxnId="{7B5F34B7-A65E-4C6E-9C05-8BE738B31448}">
      <dgm:prSet/>
      <dgm:spPr/>
      <dgm:t>
        <a:bodyPr/>
        <a:lstStyle/>
        <a:p>
          <a:endParaRPr lang="en-US"/>
        </a:p>
      </dgm:t>
    </dgm:pt>
    <dgm:pt modelId="{FAF6840B-C2F6-4CCE-9685-2E7797806849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Advancing Innovation</a:t>
          </a:r>
        </a:p>
      </dgm:t>
    </dgm:pt>
    <dgm:pt modelId="{C8CFDDA5-65D1-4583-BA01-6A8C960DFBA7}" type="parTrans" cxnId="{C9501BD5-D62C-444F-80BE-F757CCC81A40}">
      <dgm:prSet/>
      <dgm:spPr/>
      <dgm:t>
        <a:bodyPr/>
        <a:lstStyle/>
        <a:p>
          <a:endParaRPr lang="en-US"/>
        </a:p>
      </dgm:t>
    </dgm:pt>
    <dgm:pt modelId="{3C4182C7-C5DF-44FC-9443-6FD5DB80B80F}" type="sibTrans" cxnId="{C9501BD5-D62C-444F-80BE-F757CCC81A40}">
      <dgm:prSet/>
      <dgm:spPr/>
      <dgm:t>
        <a:bodyPr/>
        <a:lstStyle/>
        <a:p>
          <a:endParaRPr lang="en-US"/>
        </a:p>
      </dgm:t>
    </dgm:pt>
    <dgm:pt modelId="{86B2B9B3-5FEE-4461-ADA2-F3C31B12C409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Emerging IoT-enabled technologies allow for more autonomous and adaptative monitoring systems, reducing reliance on manual observation. </a:t>
          </a:r>
        </a:p>
      </dgm:t>
    </dgm:pt>
    <dgm:pt modelId="{D8A30068-C2E8-4B81-9C86-EF7A5ADBAFE5}" type="parTrans" cxnId="{B5840BEA-1A4A-427D-9BCA-35ADC825B405}">
      <dgm:prSet/>
      <dgm:spPr/>
      <dgm:t>
        <a:bodyPr/>
        <a:lstStyle/>
        <a:p>
          <a:endParaRPr lang="en-US"/>
        </a:p>
      </dgm:t>
    </dgm:pt>
    <dgm:pt modelId="{D576978A-44C7-430A-9132-98EBC280BEE6}" type="sibTrans" cxnId="{B5840BEA-1A4A-427D-9BCA-35ADC825B405}">
      <dgm:prSet/>
      <dgm:spPr/>
      <dgm:t>
        <a:bodyPr/>
        <a:lstStyle/>
        <a:p>
          <a:endParaRPr lang="en-US"/>
        </a:p>
      </dgm:t>
    </dgm:pt>
    <dgm:pt modelId="{E5C40B50-8D1F-4843-A58A-69AF15AF9F6E}" type="pres">
      <dgm:prSet presAssocID="{9A000656-BDD0-44E2-BC1B-EB84DC5699DE}" presName="Name0" presStyleCnt="0">
        <dgm:presLayoutVars>
          <dgm:dir/>
          <dgm:animLvl val="lvl"/>
          <dgm:resizeHandles val="exact"/>
        </dgm:presLayoutVars>
      </dgm:prSet>
      <dgm:spPr/>
    </dgm:pt>
    <dgm:pt modelId="{225D8227-9A78-4C7D-A2E2-C2C2BF0EA57B}" type="pres">
      <dgm:prSet presAssocID="{FAF6840B-C2F6-4CCE-9685-2E7797806849}" presName="linNode" presStyleCnt="0"/>
      <dgm:spPr/>
    </dgm:pt>
    <dgm:pt modelId="{9F54C914-E0FE-42F3-B1FA-299F908EE667}" type="pres">
      <dgm:prSet presAssocID="{FAF6840B-C2F6-4CCE-9685-2E7797806849}" presName="parTx" presStyleLbl="revTx" presStyleIdx="0" presStyleCnt="4">
        <dgm:presLayoutVars>
          <dgm:chMax val="1"/>
          <dgm:bulletEnabled val="1"/>
        </dgm:presLayoutVars>
      </dgm:prSet>
      <dgm:spPr/>
    </dgm:pt>
    <dgm:pt modelId="{3C6C2EF1-3EDB-4343-A788-E480874EC2E9}" type="pres">
      <dgm:prSet presAssocID="{FAF6840B-C2F6-4CCE-9685-2E7797806849}" presName="bracket" presStyleLbl="parChTrans1D1" presStyleIdx="0" presStyleCnt="4"/>
      <dgm:spPr/>
    </dgm:pt>
    <dgm:pt modelId="{4319E3BF-0276-480E-B29D-CBAC35FAB16F}" type="pres">
      <dgm:prSet presAssocID="{FAF6840B-C2F6-4CCE-9685-2E7797806849}" presName="spH" presStyleCnt="0"/>
      <dgm:spPr/>
    </dgm:pt>
    <dgm:pt modelId="{52081466-A3F0-4BF7-B07F-066ADA6C879A}" type="pres">
      <dgm:prSet presAssocID="{FAF6840B-C2F6-4CCE-9685-2E7797806849}" presName="desTx" presStyleLbl="node1" presStyleIdx="0" presStyleCnt="4">
        <dgm:presLayoutVars>
          <dgm:bulletEnabled val="1"/>
        </dgm:presLayoutVars>
      </dgm:prSet>
      <dgm:spPr/>
    </dgm:pt>
    <dgm:pt modelId="{39C908D7-3FD7-4B26-AA4C-40D40990E5B1}" type="pres">
      <dgm:prSet presAssocID="{3C4182C7-C5DF-44FC-9443-6FD5DB80B80F}" presName="spV" presStyleCnt="0"/>
      <dgm:spPr/>
    </dgm:pt>
    <dgm:pt modelId="{C3377913-9857-4B4D-9A57-3291EE33B9E5}" type="pres">
      <dgm:prSet presAssocID="{4D9C3601-7EE7-4C4F-A8F0-8FB118ACEC8D}" presName="linNode" presStyleCnt="0"/>
      <dgm:spPr/>
    </dgm:pt>
    <dgm:pt modelId="{FF668661-1927-4A51-AC1B-69E40C036F7F}" type="pres">
      <dgm:prSet presAssocID="{4D9C3601-7EE7-4C4F-A8F0-8FB118ACEC8D}" presName="parTx" presStyleLbl="revTx" presStyleIdx="1" presStyleCnt="4">
        <dgm:presLayoutVars>
          <dgm:chMax val="1"/>
          <dgm:bulletEnabled val="1"/>
        </dgm:presLayoutVars>
      </dgm:prSet>
      <dgm:spPr/>
    </dgm:pt>
    <dgm:pt modelId="{6144F8D8-BF01-4D29-884B-2926FDC4BBD5}" type="pres">
      <dgm:prSet presAssocID="{4D9C3601-7EE7-4C4F-A8F0-8FB118ACEC8D}" presName="bracket" presStyleLbl="parChTrans1D1" presStyleIdx="1" presStyleCnt="4"/>
      <dgm:spPr/>
    </dgm:pt>
    <dgm:pt modelId="{9FBD3BD2-3FCD-4EDE-B10C-DA04B60A92B2}" type="pres">
      <dgm:prSet presAssocID="{4D9C3601-7EE7-4C4F-A8F0-8FB118ACEC8D}" presName="spH" presStyleCnt="0"/>
      <dgm:spPr/>
    </dgm:pt>
    <dgm:pt modelId="{DD583F6E-16F6-4888-B7F3-7533962F0308}" type="pres">
      <dgm:prSet presAssocID="{4D9C3601-7EE7-4C4F-A8F0-8FB118ACEC8D}" presName="desTx" presStyleLbl="node1" presStyleIdx="1" presStyleCnt="4">
        <dgm:presLayoutVars>
          <dgm:bulletEnabled val="1"/>
        </dgm:presLayoutVars>
      </dgm:prSet>
      <dgm:spPr/>
    </dgm:pt>
    <dgm:pt modelId="{12582424-1C34-4FAA-8FC0-05D19D3D3FA5}" type="pres">
      <dgm:prSet presAssocID="{45F89ABA-C8C9-4199-B6F3-CE3B7F7EE7A8}" presName="spV" presStyleCnt="0"/>
      <dgm:spPr/>
    </dgm:pt>
    <dgm:pt modelId="{C64B65C8-93DE-4A28-B042-EA83F6396B74}" type="pres">
      <dgm:prSet presAssocID="{B89981FF-AC99-40B2-8284-4A52A22D8129}" presName="linNode" presStyleCnt="0"/>
      <dgm:spPr/>
    </dgm:pt>
    <dgm:pt modelId="{7484166F-0047-4B0A-9C27-570B4C48D094}" type="pres">
      <dgm:prSet presAssocID="{B89981FF-AC99-40B2-8284-4A52A22D8129}" presName="parTx" presStyleLbl="revTx" presStyleIdx="2" presStyleCnt="4">
        <dgm:presLayoutVars>
          <dgm:chMax val="1"/>
          <dgm:bulletEnabled val="1"/>
        </dgm:presLayoutVars>
      </dgm:prSet>
      <dgm:spPr/>
    </dgm:pt>
    <dgm:pt modelId="{77521140-BDF2-4746-9129-754A0B3B371C}" type="pres">
      <dgm:prSet presAssocID="{B89981FF-AC99-40B2-8284-4A52A22D8129}" presName="bracket" presStyleLbl="parChTrans1D1" presStyleIdx="2" presStyleCnt="4"/>
      <dgm:spPr/>
    </dgm:pt>
    <dgm:pt modelId="{B3043FCD-F96F-49EB-B1AD-5753723BAB61}" type="pres">
      <dgm:prSet presAssocID="{B89981FF-AC99-40B2-8284-4A52A22D8129}" presName="spH" presStyleCnt="0"/>
      <dgm:spPr/>
    </dgm:pt>
    <dgm:pt modelId="{409C373D-11A4-485F-8770-7EB3DA52CA18}" type="pres">
      <dgm:prSet presAssocID="{B89981FF-AC99-40B2-8284-4A52A22D8129}" presName="desTx" presStyleLbl="node1" presStyleIdx="2" presStyleCnt="4">
        <dgm:presLayoutVars>
          <dgm:bulletEnabled val="1"/>
        </dgm:presLayoutVars>
      </dgm:prSet>
      <dgm:spPr/>
    </dgm:pt>
    <dgm:pt modelId="{32C2D25F-F731-42D4-A417-166BE14A67AB}" type="pres">
      <dgm:prSet presAssocID="{4698F4BB-E61B-47BA-9A4B-79264FD66D47}" presName="spV" presStyleCnt="0"/>
      <dgm:spPr/>
    </dgm:pt>
    <dgm:pt modelId="{810279E7-3AE8-47F3-ABCB-EC8A77F3617F}" type="pres">
      <dgm:prSet presAssocID="{7209BDB5-3275-41B9-AB6F-5781F7DBC91B}" presName="linNode" presStyleCnt="0"/>
      <dgm:spPr/>
    </dgm:pt>
    <dgm:pt modelId="{C7525EF8-FF07-4FFD-A54A-AD6BEE1D404C}" type="pres">
      <dgm:prSet presAssocID="{7209BDB5-3275-41B9-AB6F-5781F7DBC91B}" presName="parTx" presStyleLbl="revTx" presStyleIdx="3" presStyleCnt="4">
        <dgm:presLayoutVars>
          <dgm:chMax val="1"/>
          <dgm:bulletEnabled val="1"/>
        </dgm:presLayoutVars>
      </dgm:prSet>
      <dgm:spPr/>
    </dgm:pt>
    <dgm:pt modelId="{1C88DB02-7516-459D-9457-1102D9ECE1A1}" type="pres">
      <dgm:prSet presAssocID="{7209BDB5-3275-41B9-AB6F-5781F7DBC91B}" presName="bracket" presStyleLbl="parChTrans1D1" presStyleIdx="3" presStyleCnt="4"/>
      <dgm:spPr/>
    </dgm:pt>
    <dgm:pt modelId="{CA595E3E-200C-4A23-B017-7225C80E3484}" type="pres">
      <dgm:prSet presAssocID="{7209BDB5-3275-41B9-AB6F-5781F7DBC91B}" presName="spH" presStyleCnt="0"/>
      <dgm:spPr/>
    </dgm:pt>
    <dgm:pt modelId="{E85E04CE-D4ED-4A0F-860E-67D9CB1DF6F6}" type="pres">
      <dgm:prSet presAssocID="{7209BDB5-3275-41B9-AB6F-5781F7DBC91B}" presName="desTx" presStyleLbl="node1" presStyleIdx="3" presStyleCnt="4">
        <dgm:presLayoutVars>
          <dgm:bulletEnabled val="1"/>
        </dgm:presLayoutVars>
      </dgm:prSet>
      <dgm:spPr/>
    </dgm:pt>
  </dgm:ptLst>
  <dgm:cxnLst>
    <dgm:cxn modelId="{8E5A6531-629D-482E-9F94-894901FEB4C2}" srcId="{9A000656-BDD0-44E2-BC1B-EB84DC5699DE}" destId="{B89981FF-AC99-40B2-8284-4A52A22D8129}" srcOrd="2" destOrd="0" parTransId="{9A802671-5D73-4543-A617-5DF743C55DB3}" sibTransId="{4698F4BB-E61B-47BA-9A4B-79264FD66D47}"/>
    <dgm:cxn modelId="{C7995F50-8E3A-40E9-A42C-6870972EC6BB}" type="presOf" srcId="{FAF6840B-C2F6-4CCE-9685-2E7797806849}" destId="{9F54C914-E0FE-42F3-B1FA-299F908EE667}" srcOrd="0" destOrd="0" presId="urn:diagrams.loki3.com/BracketList"/>
    <dgm:cxn modelId="{E5CA4C51-A6A3-4DB8-A1F7-D5EEC55D7062}" type="presOf" srcId="{9A000656-BDD0-44E2-BC1B-EB84DC5699DE}" destId="{E5C40B50-8D1F-4843-A58A-69AF15AF9F6E}" srcOrd="0" destOrd="0" presId="urn:diagrams.loki3.com/BracketList"/>
    <dgm:cxn modelId="{3748B674-7B81-481D-B60A-05CC9B65F203}" type="presOf" srcId="{1F6CCADE-9CA4-4C04-9A53-60021FA220E1}" destId="{DD583F6E-16F6-4888-B7F3-7533962F0308}" srcOrd="0" destOrd="0" presId="urn:diagrams.loki3.com/BracketList"/>
    <dgm:cxn modelId="{304E3255-54E7-408B-B672-39D11F927337}" srcId="{B89981FF-AC99-40B2-8284-4A52A22D8129}" destId="{AA326D28-B016-42F5-86C0-E8A87ADB220B}" srcOrd="0" destOrd="0" parTransId="{564347F7-5C88-45A6-B9C6-E9B7C8D84D89}" sibTransId="{80353D30-DB6B-4B53-950E-EA13F0E09851}"/>
    <dgm:cxn modelId="{EE636057-5F06-4D9F-90A6-A01665BF2DDB}" type="presOf" srcId="{7209BDB5-3275-41B9-AB6F-5781F7DBC91B}" destId="{C7525EF8-FF07-4FFD-A54A-AD6BEE1D404C}" srcOrd="0" destOrd="0" presId="urn:diagrams.loki3.com/BracketList"/>
    <dgm:cxn modelId="{A2A35D9F-F826-4292-93CE-29458D982DB8}" type="presOf" srcId="{86B2B9B3-5FEE-4461-ADA2-F3C31B12C409}" destId="{52081466-A3F0-4BF7-B07F-066ADA6C879A}" srcOrd="0" destOrd="0" presId="urn:diagrams.loki3.com/BracketList"/>
    <dgm:cxn modelId="{63C8A5AC-A1F4-47D0-9C1D-1B5C8737477A}" srcId="{9A000656-BDD0-44E2-BC1B-EB84DC5699DE}" destId="{7209BDB5-3275-41B9-AB6F-5781F7DBC91B}" srcOrd="3" destOrd="0" parTransId="{1BCB9926-33D4-4DFA-905D-41CC4A8FD59F}" sibTransId="{7E3BA89D-813A-4B3C-97BB-AEC1DC5C100B}"/>
    <dgm:cxn modelId="{5494EBAC-8121-4286-966D-F28C859C6E40}" srcId="{9A000656-BDD0-44E2-BC1B-EB84DC5699DE}" destId="{4D9C3601-7EE7-4C4F-A8F0-8FB118ACEC8D}" srcOrd="1" destOrd="0" parTransId="{3E25B061-3E91-434E-8405-DCD0B0E4A2F9}" sibTransId="{45F89ABA-C8C9-4199-B6F3-CE3B7F7EE7A8}"/>
    <dgm:cxn modelId="{7B5F34B7-A65E-4C6E-9C05-8BE738B31448}" srcId="{7209BDB5-3275-41B9-AB6F-5781F7DBC91B}" destId="{8C5E235C-FE28-4E7D-ACFC-D0FFBD12C846}" srcOrd="0" destOrd="0" parTransId="{1DBC8980-1462-4C5F-B4C8-16F5FFFEBA62}" sibTransId="{85193CDB-B570-4E18-BADB-83529F01381A}"/>
    <dgm:cxn modelId="{715F8AC5-95ED-4E08-BF12-8E24C2FCCECB}" type="presOf" srcId="{AA326D28-B016-42F5-86C0-E8A87ADB220B}" destId="{409C373D-11A4-485F-8770-7EB3DA52CA18}" srcOrd="0" destOrd="0" presId="urn:diagrams.loki3.com/BracketList"/>
    <dgm:cxn modelId="{04D48DC6-A8E8-4E1D-8290-2B4C08D69DDC}" type="presOf" srcId="{B89981FF-AC99-40B2-8284-4A52A22D8129}" destId="{7484166F-0047-4B0A-9C27-570B4C48D094}" srcOrd="0" destOrd="0" presId="urn:diagrams.loki3.com/BracketList"/>
    <dgm:cxn modelId="{D72910CD-57BA-40A6-9668-3E32741C61A5}" type="presOf" srcId="{8C5E235C-FE28-4E7D-ACFC-D0FFBD12C846}" destId="{E85E04CE-D4ED-4A0F-860E-67D9CB1DF6F6}" srcOrd="0" destOrd="0" presId="urn:diagrams.loki3.com/BracketList"/>
    <dgm:cxn modelId="{F4B4C9CE-06C2-4446-A4D8-66AF7DA9A1E6}" srcId="{4D9C3601-7EE7-4C4F-A8F0-8FB118ACEC8D}" destId="{1F6CCADE-9CA4-4C04-9A53-60021FA220E1}" srcOrd="0" destOrd="0" parTransId="{B8B7210C-E902-48F0-B271-D473D022A276}" sibTransId="{587176BD-0543-44EB-83F7-F36DDA5CE862}"/>
    <dgm:cxn modelId="{C9501BD5-D62C-444F-80BE-F757CCC81A40}" srcId="{9A000656-BDD0-44E2-BC1B-EB84DC5699DE}" destId="{FAF6840B-C2F6-4CCE-9685-2E7797806849}" srcOrd="0" destOrd="0" parTransId="{C8CFDDA5-65D1-4583-BA01-6A8C960DFBA7}" sibTransId="{3C4182C7-C5DF-44FC-9443-6FD5DB80B80F}"/>
    <dgm:cxn modelId="{D5B097D7-89CD-45AF-9FBC-C55F05B3A41F}" type="presOf" srcId="{4D9C3601-7EE7-4C4F-A8F0-8FB118ACEC8D}" destId="{FF668661-1927-4A51-AC1B-69E40C036F7F}" srcOrd="0" destOrd="0" presId="urn:diagrams.loki3.com/BracketList"/>
    <dgm:cxn modelId="{B5840BEA-1A4A-427D-9BCA-35ADC825B405}" srcId="{FAF6840B-C2F6-4CCE-9685-2E7797806849}" destId="{86B2B9B3-5FEE-4461-ADA2-F3C31B12C409}" srcOrd="0" destOrd="0" parTransId="{D8A30068-C2E8-4B81-9C86-EF7A5ADBAFE5}" sibTransId="{D576978A-44C7-430A-9132-98EBC280BEE6}"/>
    <dgm:cxn modelId="{B5339A7B-6955-4C77-B3B4-2912BF7DA456}" type="presParOf" srcId="{E5C40B50-8D1F-4843-A58A-69AF15AF9F6E}" destId="{225D8227-9A78-4C7D-A2E2-C2C2BF0EA57B}" srcOrd="0" destOrd="0" presId="urn:diagrams.loki3.com/BracketList"/>
    <dgm:cxn modelId="{FB1AC04C-B5F6-4351-8088-D1D9116C1F8A}" type="presParOf" srcId="{225D8227-9A78-4C7D-A2E2-C2C2BF0EA57B}" destId="{9F54C914-E0FE-42F3-B1FA-299F908EE667}" srcOrd="0" destOrd="0" presId="urn:diagrams.loki3.com/BracketList"/>
    <dgm:cxn modelId="{A94B9165-3D7B-48B9-941E-F71CF7349E20}" type="presParOf" srcId="{225D8227-9A78-4C7D-A2E2-C2C2BF0EA57B}" destId="{3C6C2EF1-3EDB-4343-A788-E480874EC2E9}" srcOrd="1" destOrd="0" presId="urn:diagrams.loki3.com/BracketList"/>
    <dgm:cxn modelId="{E9B99386-33A9-4785-9165-59D1D48AE717}" type="presParOf" srcId="{225D8227-9A78-4C7D-A2E2-C2C2BF0EA57B}" destId="{4319E3BF-0276-480E-B29D-CBAC35FAB16F}" srcOrd="2" destOrd="0" presId="urn:diagrams.loki3.com/BracketList"/>
    <dgm:cxn modelId="{3EDF2119-570C-44E3-85B3-2EDEFA2FE7F5}" type="presParOf" srcId="{225D8227-9A78-4C7D-A2E2-C2C2BF0EA57B}" destId="{52081466-A3F0-4BF7-B07F-066ADA6C879A}" srcOrd="3" destOrd="0" presId="urn:diagrams.loki3.com/BracketList"/>
    <dgm:cxn modelId="{186C7AB0-A072-4079-BBD7-FDA9A0D89AFA}" type="presParOf" srcId="{E5C40B50-8D1F-4843-A58A-69AF15AF9F6E}" destId="{39C908D7-3FD7-4B26-AA4C-40D40990E5B1}" srcOrd="1" destOrd="0" presId="urn:diagrams.loki3.com/BracketList"/>
    <dgm:cxn modelId="{38ABEF68-B324-421B-9316-836637F29C1B}" type="presParOf" srcId="{E5C40B50-8D1F-4843-A58A-69AF15AF9F6E}" destId="{C3377913-9857-4B4D-9A57-3291EE33B9E5}" srcOrd="2" destOrd="0" presId="urn:diagrams.loki3.com/BracketList"/>
    <dgm:cxn modelId="{CA6D5A4F-7DA4-45CB-B4D8-D3D55F432E36}" type="presParOf" srcId="{C3377913-9857-4B4D-9A57-3291EE33B9E5}" destId="{FF668661-1927-4A51-AC1B-69E40C036F7F}" srcOrd="0" destOrd="0" presId="urn:diagrams.loki3.com/BracketList"/>
    <dgm:cxn modelId="{7B17FDAE-4FC0-4006-ADED-23610C627772}" type="presParOf" srcId="{C3377913-9857-4B4D-9A57-3291EE33B9E5}" destId="{6144F8D8-BF01-4D29-884B-2926FDC4BBD5}" srcOrd="1" destOrd="0" presId="urn:diagrams.loki3.com/BracketList"/>
    <dgm:cxn modelId="{56C2BFEC-4780-4AAE-AD89-855E9E3F95D8}" type="presParOf" srcId="{C3377913-9857-4B4D-9A57-3291EE33B9E5}" destId="{9FBD3BD2-3FCD-4EDE-B10C-DA04B60A92B2}" srcOrd="2" destOrd="0" presId="urn:diagrams.loki3.com/BracketList"/>
    <dgm:cxn modelId="{8729FA0E-174B-47AA-A15C-E9862008DC8E}" type="presParOf" srcId="{C3377913-9857-4B4D-9A57-3291EE33B9E5}" destId="{DD583F6E-16F6-4888-B7F3-7533962F0308}" srcOrd="3" destOrd="0" presId="urn:diagrams.loki3.com/BracketList"/>
    <dgm:cxn modelId="{0F54E415-7D8C-4A12-A682-8432ADDA4BCB}" type="presParOf" srcId="{E5C40B50-8D1F-4843-A58A-69AF15AF9F6E}" destId="{12582424-1C34-4FAA-8FC0-05D19D3D3FA5}" srcOrd="3" destOrd="0" presId="urn:diagrams.loki3.com/BracketList"/>
    <dgm:cxn modelId="{4CFF9227-F2B1-4B96-8F03-3624136F73BD}" type="presParOf" srcId="{E5C40B50-8D1F-4843-A58A-69AF15AF9F6E}" destId="{C64B65C8-93DE-4A28-B042-EA83F6396B74}" srcOrd="4" destOrd="0" presId="urn:diagrams.loki3.com/BracketList"/>
    <dgm:cxn modelId="{F7628367-C5C0-4C43-96D4-16CFF81B988A}" type="presParOf" srcId="{C64B65C8-93DE-4A28-B042-EA83F6396B74}" destId="{7484166F-0047-4B0A-9C27-570B4C48D094}" srcOrd="0" destOrd="0" presId="urn:diagrams.loki3.com/BracketList"/>
    <dgm:cxn modelId="{D649C7D8-A733-40A5-8749-430AFA4A14BC}" type="presParOf" srcId="{C64B65C8-93DE-4A28-B042-EA83F6396B74}" destId="{77521140-BDF2-4746-9129-754A0B3B371C}" srcOrd="1" destOrd="0" presId="urn:diagrams.loki3.com/BracketList"/>
    <dgm:cxn modelId="{9C090B5F-4C24-4FB9-9E0F-30DB5CB61C9F}" type="presParOf" srcId="{C64B65C8-93DE-4A28-B042-EA83F6396B74}" destId="{B3043FCD-F96F-49EB-B1AD-5753723BAB61}" srcOrd="2" destOrd="0" presId="urn:diagrams.loki3.com/BracketList"/>
    <dgm:cxn modelId="{E5B6C1CB-75D2-456C-98F8-79D5D3D15749}" type="presParOf" srcId="{C64B65C8-93DE-4A28-B042-EA83F6396B74}" destId="{409C373D-11A4-485F-8770-7EB3DA52CA18}" srcOrd="3" destOrd="0" presId="urn:diagrams.loki3.com/BracketList"/>
    <dgm:cxn modelId="{362319DE-EFA4-4C16-B20D-141CFB04F64F}" type="presParOf" srcId="{E5C40B50-8D1F-4843-A58A-69AF15AF9F6E}" destId="{32C2D25F-F731-42D4-A417-166BE14A67AB}" srcOrd="5" destOrd="0" presId="urn:diagrams.loki3.com/BracketList"/>
    <dgm:cxn modelId="{E57A3C0F-CC53-4AA2-A06B-FAC06D8225F8}" type="presParOf" srcId="{E5C40B50-8D1F-4843-A58A-69AF15AF9F6E}" destId="{810279E7-3AE8-47F3-ABCB-EC8A77F3617F}" srcOrd="6" destOrd="0" presId="urn:diagrams.loki3.com/BracketList"/>
    <dgm:cxn modelId="{DDF0389E-7408-4310-9272-109C1F17F57A}" type="presParOf" srcId="{810279E7-3AE8-47F3-ABCB-EC8A77F3617F}" destId="{C7525EF8-FF07-4FFD-A54A-AD6BEE1D404C}" srcOrd="0" destOrd="0" presId="urn:diagrams.loki3.com/BracketList"/>
    <dgm:cxn modelId="{EE0DE663-6CCC-45C2-8C07-76DF066BCFE2}" type="presParOf" srcId="{810279E7-3AE8-47F3-ABCB-EC8A77F3617F}" destId="{1C88DB02-7516-459D-9457-1102D9ECE1A1}" srcOrd="1" destOrd="0" presId="urn:diagrams.loki3.com/BracketList"/>
    <dgm:cxn modelId="{9AB15C9B-4399-43AE-8250-390967DF2DF2}" type="presParOf" srcId="{810279E7-3AE8-47F3-ABCB-EC8A77F3617F}" destId="{CA595E3E-200C-4A23-B017-7225C80E3484}" srcOrd="2" destOrd="0" presId="urn:diagrams.loki3.com/BracketList"/>
    <dgm:cxn modelId="{8350BA35-1F65-4A7B-AF89-923BE930564B}" type="presParOf" srcId="{810279E7-3AE8-47F3-ABCB-EC8A77F3617F}" destId="{E85E04CE-D4ED-4A0F-860E-67D9CB1DF6F6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EFCD16B-B9FB-4CDC-A5E3-ADFCFD203EE3}" type="doc">
      <dgm:prSet loTypeId="urn:microsoft.com/office/officeart/2005/8/layout/process3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B3CE6EE9-C439-4668-AE6B-CF5A88188487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Pre-Dialogue </a:t>
          </a:r>
        </a:p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(3 months prior)</a:t>
          </a:r>
        </a:p>
      </dgm:t>
    </dgm:pt>
    <dgm:pt modelId="{C7191D80-ECE2-4FD8-93D3-8D76A2F2E54A}" type="parTrans" cxnId="{03C0D6FF-D7B6-4386-81A4-1012DC4383E8}">
      <dgm:prSet/>
      <dgm:spPr/>
      <dgm:t>
        <a:bodyPr/>
        <a:lstStyle/>
        <a:p>
          <a:endParaRPr lang="en-US"/>
        </a:p>
      </dgm:t>
    </dgm:pt>
    <dgm:pt modelId="{D4A02D47-DDF0-4154-B490-497050D66149}" type="sibTrans" cxnId="{03C0D6FF-D7B6-4386-81A4-1012DC4383E8}">
      <dgm:prSet/>
      <dgm:spPr/>
      <dgm:t>
        <a:bodyPr/>
        <a:lstStyle/>
        <a:p>
          <a:endParaRPr lang="en-US"/>
        </a:p>
      </dgm:t>
    </dgm:pt>
    <dgm:pt modelId="{5C630EFB-6154-4C6C-BF54-B4F01D5BC8AD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A global planning team is formed with partner programs. </a:t>
          </a:r>
        </a:p>
      </dgm:t>
    </dgm:pt>
    <dgm:pt modelId="{B9EFA566-912D-446A-8093-16804B6778B8}" type="parTrans" cxnId="{8C512E04-DFF0-49D8-BF5C-62DAFA8060DE}">
      <dgm:prSet/>
      <dgm:spPr/>
      <dgm:t>
        <a:bodyPr/>
        <a:lstStyle/>
        <a:p>
          <a:endParaRPr lang="en-US"/>
        </a:p>
      </dgm:t>
    </dgm:pt>
    <dgm:pt modelId="{CE3E6A56-DC87-4361-90EE-A9C50F7F3752}" type="sibTrans" cxnId="{8C512E04-DFF0-49D8-BF5C-62DAFA8060DE}">
      <dgm:prSet/>
      <dgm:spPr/>
      <dgm:t>
        <a:bodyPr/>
        <a:lstStyle/>
        <a:p>
          <a:endParaRPr lang="en-US"/>
        </a:p>
      </dgm:t>
    </dgm:pt>
    <dgm:pt modelId="{9BFF6B2B-DFD7-4CBC-A1BD-5A6A7B5481C8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Pre-Dialogue </a:t>
          </a:r>
        </a:p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(2 weeks prior)</a:t>
          </a:r>
        </a:p>
      </dgm:t>
    </dgm:pt>
    <dgm:pt modelId="{9C23B279-FB67-40D8-AC7B-75C682ED7AB2}" type="parTrans" cxnId="{79738261-0C73-4660-8841-8AAB1725856F}">
      <dgm:prSet/>
      <dgm:spPr/>
      <dgm:t>
        <a:bodyPr/>
        <a:lstStyle/>
        <a:p>
          <a:endParaRPr lang="en-US"/>
        </a:p>
      </dgm:t>
    </dgm:pt>
    <dgm:pt modelId="{4E975C42-0D57-4B0C-9B48-5B0096525A99}" type="sibTrans" cxnId="{79738261-0C73-4660-8841-8AAB1725856F}">
      <dgm:prSet/>
      <dgm:spPr/>
      <dgm:t>
        <a:bodyPr/>
        <a:lstStyle/>
        <a:p>
          <a:endParaRPr lang="en-US"/>
        </a:p>
      </dgm:t>
    </dgm:pt>
    <dgm:pt modelId="{5AC8D459-B0A6-4E19-946B-C740AD608A38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Invited Participants review Case Studies and identify priorities and gaps.</a:t>
          </a:r>
        </a:p>
      </dgm:t>
    </dgm:pt>
    <dgm:pt modelId="{CAC91980-3387-4E1A-972D-1C0E3E26DA46}" type="parTrans" cxnId="{2140CA74-153C-4C85-B915-3CF8D2BD8A17}">
      <dgm:prSet/>
      <dgm:spPr/>
      <dgm:t>
        <a:bodyPr/>
        <a:lstStyle/>
        <a:p>
          <a:endParaRPr lang="en-US"/>
        </a:p>
      </dgm:t>
    </dgm:pt>
    <dgm:pt modelId="{821CA0DD-7D4C-4ADC-B5CD-9FD036DE128D}" type="sibTrans" cxnId="{2140CA74-153C-4C85-B915-3CF8D2BD8A17}">
      <dgm:prSet/>
      <dgm:spPr/>
      <dgm:t>
        <a:bodyPr/>
        <a:lstStyle/>
        <a:p>
          <a:endParaRPr lang="en-US"/>
        </a:p>
      </dgm:t>
    </dgm:pt>
    <dgm:pt modelId="{82FE6606-1A81-42E4-A063-6601E630E968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During the Dialogue</a:t>
          </a:r>
        </a:p>
      </dgm:t>
    </dgm:pt>
    <dgm:pt modelId="{1BBE5E95-3048-484E-8562-385BD3F4AA35}" type="parTrans" cxnId="{BEDE91BC-A776-481F-A7F7-E6BFBB17E21E}">
      <dgm:prSet/>
      <dgm:spPr/>
      <dgm:t>
        <a:bodyPr/>
        <a:lstStyle/>
        <a:p>
          <a:endParaRPr lang="en-US"/>
        </a:p>
      </dgm:t>
    </dgm:pt>
    <dgm:pt modelId="{9482BFDB-0459-4653-B435-82AA5DF32ED1}" type="sibTrans" cxnId="{BEDE91BC-A776-481F-A7F7-E6BFBB17E21E}">
      <dgm:prSet/>
      <dgm:spPr/>
      <dgm:t>
        <a:bodyPr/>
        <a:lstStyle/>
        <a:p>
          <a:endParaRPr lang="en-US"/>
        </a:p>
      </dgm:t>
    </dgm:pt>
    <dgm:pt modelId="{DEBA66F8-2238-49FE-904F-B163EC16D9F2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Partner programs support as Participants / Observers to address the Background Paper and Use Case studies. </a:t>
          </a:r>
        </a:p>
      </dgm:t>
    </dgm:pt>
    <dgm:pt modelId="{80290104-EF8A-429E-B206-9FA7AB9841D5}" type="parTrans" cxnId="{43683F83-941E-4C9A-84D4-C4B5E735D525}">
      <dgm:prSet/>
      <dgm:spPr/>
      <dgm:t>
        <a:bodyPr/>
        <a:lstStyle/>
        <a:p>
          <a:endParaRPr lang="en-US"/>
        </a:p>
      </dgm:t>
    </dgm:pt>
    <dgm:pt modelId="{676C1963-51C9-411E-BCFE-C27DCFE2753F}" type="sibTrans" cxnId="{43683F83-941E-4C9A-84D4-C4B5E735D525}">
      <dgm:prSet/>
      <dgm:spPr/>
      <dgm:t>
        <a:bodyPr/>
        <a:lstStyle/>
        <a:p>
          <a:endParaRPr lang="en-US"/>
        </a:p>
      </dgm:t>
    </dgm:pt>
    <dgm:pt modelId="{02FFBECC-52DB-43AC-90C1-5B6EFBE551D0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A Background Paper is developed outlining the topic, use cases, and questions. </a:t>
          </a:r>
        </a:p>
      </dgm:t>
    </dgm:pt>
    <dgm:pt modelId="{A5B8A534-43FD-4D1C-9303-F62518168916}" type="parTrans" cxnId="{3E4A4E2A-55E7-47D4-B62D-C512727968FE}">
      <dgm:prSet/>
      <dgm:spPr/>
      <dgm:t>
        <a:bodyPr/>
        <a:lstStyle/>
        <a:p>
          <a:endParaRPr lang="en-US"/>
        </a:p>
      </dgm:t>
    </dgm:pt>
    <dgm:pt modelId="{482FC9FC-DA17-42F6-839D-55FAA7041284}" type="sibTrans" cxnId="{3E4A4E2A-55E7-47D4-B62D-C512727968FE}">
      <dgm:prSet/>
      <dgm:spPr/>
      <dgm:t>
        <a:bodyPr/>
        <a:lstStyle/>
        <a:p>
          <a:endParaRPr lang="en-US"/>
        </a:p>
      </dgm:t>
    </dgm:pt>
    <dgm:pt modelId="{B9AFD668-9012-4224-B0D9-C98135F28AB6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Participants are identified and invited. </a:t>
          </a:r>
        </a:p>
      </dgm:t>
    </dgm:pt>
    <dgm:pt modelId="{B480A73E-A224-4328-9D20-73D1D3E05ED3}" type="parTrans" cxnId="{4B12B316-2296-4C2C-8A89-4822F5E3E626}">
      <dgm:prSet/>
      <dgm:spPr/>
      <dgm:t>
        <a:bodyPr/>
        <a:lstStyle/>
        <a:p>
          <a:endParaRPr lang="en-US"/>
        </a:p>
      </dgm:t>
    </dgm:pt>
    <dgm:pt modelId="{44E65FB1-3368-483F-BFC0-37077A7AD11E}" type="sibTrans" cxnId="{4B12B316-2296-4C2C-8A89-4822F5E3E626}">
      <dgm:prSet/>
      <dgm:spPr/>
      <dgm:t>
        <a:bodyPr/>
        <a:lstStyle/>
        <a:p>
          <a:endParaRPr lang="en-US"/>
        </a:p>
      </dgm:t>
    </dgm:pt>
    <dgm:pt modelId="{DC1EB224-7B2C-4A88-BE81-44987D5F79CD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Partner programs share marketing materials with their audience. </a:t>
          </a:r>
        </a:p>
      </dgm:t>
    </dgm:pt>
    <dgm:pt modelId="{D33F9121-10BC-4AC9-832F-6A2B259050FD}" type="parTrans" cxnId="{C4A3C874-0309-45AD-A58F-0041D5DCD456}">
      <dgm:prSet/>
      <dgm:spPr/>
      <dgm:t>
        <a:bodyPr/>
        <a:lstStyle/>
        <a:p>
          <a:endParaRPr lang="en-US"/>
        </a:p>
      </dgm:t>
    </dgm:pt>
    <dgm:pt modelId="{6758AF77-2E61-493F-834E-0ADA0C392AA7}" type="sibTrans" cxnId="{C4A3C874-0309-45AD-A58F-0041D5DCD456}">
      <dgm:prSet/>
      <dgm:spPr/>
      <dgm:t>
        <a:bodyPr/>
        <a:lstStyle/>
        <a:p>
          <a:endParaRPr lang="en-US"/>
        </a:p>
      </dgm:t>
    </dgm:pt>
    <dgm:pt modelId="{3B25AD74-67F9-4DA3-9DD1-7124A50802C0}" type="pres">
      <dgm:prSet presAssocID="{DEFCD16B-B9FB-4CDC-A5E3-ADFCFD203EE3}" presName="linearFlow" presStyleCnt="0">
        <dgm:presLayoutVars>
          <dgm:dir/>
          <dgm:animLvl val="lvl"/>
          <dgm:resizeHandles val="exact"/>
        </dgm:presLayoutVars>
      </dgm:prSet>
      <dgm:spPr/>
    </dgm:pt>
    <dgm:pt modelId="{D0556716-2ABF-48E6-8EAB-3ECC2362C28B}" type="pres">
      <dgm:prSet presAssocID="{B3CE6EE9-C439-4668-AE6B-CF5A88188487}" presName="composite" presStyleCnt="0"/>
      <dgm:spPr/>
    </dgm:pt>
    <dgm:pt modelId="{1F18C896-943F-4DB6-9A8E-7FADDBFBB244}" type="pres">
      <dgm:prSet presAssocID="{B3CE6EE9-C439-4668-AE6B-CF5A88188487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250E53C-B8A8-4684-8D90-4EAB00349B5A}" type="pres">
      <dgm:prSet presAssocID="{B3CE6EE9-C439-4668-AE6B-CF5A88188487}" presName="parSh" presStyleLbl="node1" presStyleIdx="0" presStyleCnt="3"/>
      <dgm:spPr/>
    </dgm:pt>
    <dgm:pt modelId="{73212ECD-0586-4414-8607-0BB70FE51296}" type="pres">
      <dgm:prSet presAssocID="{B3CE6EE9-C439-4668-AE6B-CF5A88188487}" presName="desTx" presStyleLbl="fgAcc1" presStyleIdx="0" presStyleCnt="3">
        <dgm:presLayoutVars>
          <dgm:bulletEnabled val="1"/>
        </dgm:presLayoutVars>
      </dgm:prSet>
      <dgm:spPr/>
    </dgm:pt>
    <dgm:pt modelId="{9C7A2F2F-241F-444C-AECD-51A0283726D0}" type="pres">
      <dgm:prSet presAssocID="{D4A02D47-DDF0-4154-B490-497050D66149}" presName="sibTrans" presStyleLbl="sibTrans2D1" presStyleIdx="0" presStyleCnt="2"/>
      <dgm:spPr/>
    </dgm:pt>
    <dgm:pt modelId="{6B1F1C85-DCCF-43BC-851B-F3BB166F3862}" type="pres">
      <dgm:prSet presAssocID="{D4A02D47-DDF0-4154-B490-497050D66149}" presName="connTx" presStyleLbl="sibTrans2D1" presStyleIdx="0" presStyleCnt="2"/>
      <dgm:spPr/>
    </dgm:pt>
    <dgm:pt modelId="{8115E0BA-7DDD-4257-998B-7B812150EB70}" type="pres">
      <dgm:prSet presAssocID="{9BFF6B2B-DFD7-4CBC-A1BD-5A6A7B5481C8}" presName="composite" presStyleCnt="0"/>
      <dgm:spPr/>
    </dgm:pt>
    <dgm:pt modelId="{84BA69D0-B6E8-4DD7-8E98-EDD9F399B692}" type="pres">
      <dgm:prSet presAssocID="{9BFF6B2B-DFD7-4CBC-A1BD-5A6A7B5481C8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A87FFB4-A868-47A8-AC8F-7699D7C05A3A}" type="pres">
      <dgm:prSet presAssocID="{9BFF6B2B-DFD7-4CBC-A1BD-5A6A7B5481C8}" presName="parSh" presStyleLbl="node1" presStyleIdx="1" presStyleCnt="3"/>
      <dgm:spPr/>
    </dgm:pt>
    <dgm:pt modelId="{B0635E66-95E0-4D42-B057-F666EE1001A9}" type="pres">
      <dgm:prSet presAssocID="{9BFF6B2B-DFD7-4CBC-A1BD-5A6A7B5481C8}" presName="desTx" presStyleLbl="fgAcc1" presStyleIdx="1" presStyleCnt="3">
        <dgm:presLayoutVars>
          <dgm:bulletEnabled val="1"/>
        </dgm:presLayoutVars>
      </dgm:prSet>
      <dgm:spPr/>
    </dgm:pt>
    <dgm:pt modelId="{89CFA8DC-D6CD-48F8-B45F-ED981144B2BB}" type="pres">
      <dgm:prSet presAssocID="{4E975C42-0D57-4B0C-9B48-5B0096525A99}" presName="sibTrans" presStyleLbl="sibTrans2D1" presStyleIdx="1" presStyleCnt="2"/>
      <dgm:spPr/>
    </dgm:pt>
    <dgm:pt modelId="{06AA1F61-09AB-4D5F-ACB0-A7CA945904EC}" type="pres">
      <dgm:prSet presAssocID="{4E975C42-0D57-4B0C-9B48-5B0096525A99}" presName="connTx" presStyleLbl="sibTrans2D1" presStyleIdx="1" presStyleCnt="2"/>
      <dgm:spPr/>
    </dgm:pt>
    <dgm:pt modelId="{63458E87-1DA6-408E-B177-5C50ED31AC5C}" type="pres">
      <dgm:prSet presAssocID="{82FE6606-1A81-42E4-A063-6601E630E968}" presName="composite" presStyleCnt="0"/>
      <dgm:spPr/>
    </dgm:pt>
    <dgm:pt modelId="{50D8D35C-23ED-43B1-A72E-063E28FAA789}" type="pres">
      <dgm:prSet presAssocID="{82FE6606-1A81-42E4-A063-6601E630E968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14D6980-EFCC-44D6-BFEB-664182A4AC63}" type="pres">
      <dgm:prSet presAssocID="{82FE6606-1A81-42E4-A063-6601E630E968}" presName="parSh" presStyleLbl="node1" presStyleIdx="2" presStyleCnt="3"/>
      <dgm:spPr/>
    </dgm:pt>
    <dgm:pt modelId="{C2151DA3-BF64-45DB-9545-1CAC39E6DA95}" type="pres">
      <dgm:prSet presAssocID="{82FE6606-1A81-42E4-A063-6601E630E968}" presName="desTx" presStyleLbl="fgAcc1" presStyleIdx="2" presStyleCnt="3">
        <dgm:presLayoutVars>
          <dgm:bulletEnabled val="1"/>
        </dgm:presLayoutVars>
      </dgm:prSet>
      <dgm:spPr/>
    </dgm:pt>
  </dgm:ptLst>
  <dgm:cxnLst>
    <dgm:cxn modelId="{ACFB8C01-57E8-451D-809F-EB28DCBD3EC3}" type="presOf" srcId="{4E975C42-0D57-4B0C-9B48-5B0096525A99}" destId="{89CFA8DC-D6CD-48F8-B45F-ED981144B2BB}" srcOrd="0" destOrd="0" presId="urn:microsoft.com/office/officeart/2005/8/layout/process3"/>
    <dgm:cxn modelId="{8C512E04-DFF0-49D8-BF5C-62DAFA8060DE}" srcId="{B3CE6EE9-C439-4668-AE6B-CF5A88188487}" destId="{5C630EFB-6154-4C6C-BF54-B4F01D5BC8AD}" srcOrd="0" destOrd="0" parTransId="{B9EFA566-912D-446A-8093-16804B6778B8}" sibTransId="{CE3E6A56-DC87-4361-90EE-A9C50F7F3752}"/>
    <dgm:cxn modelId="{4B12B316-2296-4C2C-8A89-4822F5E3E626}" srcId="{B3CE6EE9-C439-4668-AE6B-CF5A88188487}" destId="{B9AFD668-9012-4224-B0D9-C98135F28AB6}" srcOrd="2" destOrd="0" parTransId="{B480A73E-A224-4328-9D20-73D1D3E05ED3}" sibTransId="{44E65FB1-3368-483F-BFC0-37077A7AD11E}"/>
    <dgm:cxn modelId="{3E4A4E2A-55E7-47D4-B62D-C512727968FE}" srcId="{B3CE6EE9-C439-4668-AE6B-CF5A88188487}" destId="{02FFBECC-52DB-43AC-90C1-5B6EFBE551D0}" srcOrd="1" destOrd="0" parTransId="{A5B8A534-43FD-4D1C-9303-F62518168916}" sibTransId="{482FC9FC-DA17-42F6-839D-55FAA7041284}"/>
    <dgm:cxn modelId="{62699438-E99A-4DB0-9034-908C4337497D}" type="presOf" srcId="{82FE6606-1A81-42E4-A063-6601E630E968}" destId="{014D6980-EFCC-44D6-BFEB-664182A4AC63}" srcOrd="1" destOrd="0" presId="urn:microsoft.com/office/officeart/2005/8/layout/process3"/>
    <dgm:cxn modelId="{E319415D-B8D8-4C1D-8CBE-52583B056523}" type="presOf" srcId="{02FFBECC-52DB-43AC-90C1-5B6EFBE551D0}" destId="{73212ECD-0586-4414-8607-0BB70FE51296}" srcOrd="0" destOrd="1" presId="urn:microsoft.com/office/officeart/2005/8/layout/process3"/>
    <dgm:cxn modelId="{79738261-0C73-4660-8841-8AAB1725856F}" srcId="{DEFCD16B-B9FB-4CDC-A5E3-ADFCFD203EE3}" destId="{9BFF6B2B-DFD7-4CBC-A1BD-5A6A7B5481C8}" srcOrd="1" destOrd="0" parTransId="{9C23B279-FB67-40D8-AC7B-75C682ED7AB2}" sibTransId="{4E975C42-0D57-4B0C-9B48-5B0096525A99}"/>
    <dgm:cxn modelId="{19EF2747-4773-4948-924A-19928BC686A8}" type="presOf" srcId="{B9AFD668-9012-4224-B0D9-C98135F28AB6}" destId="{73212ECD-0586-4414-8607-0BB70FE51296}" srcOrd="0" destOrd="2" presId="urn:microsoft.com/office/officeart/2005/8/layout/process3"/>
    <dgm:cxn modelId="{1EF0F667-40A0-4AF9-AFA7-DDDDEE75046F}" type="presOf" srcId="{B3CE6EE9-C439-4668-AE6B-CF5A88188487}" destId="{1F18C896-943F-4DB6-9A8E-7FADDBFBB244}" srcOrd="0" destOrd="0" presId="urn:microsoft.com/office/officeart/2005/8/layout/process3"/>
    <dgm:cxn modelId="{96D4F76C-B506-4F70-AFCD-4D11E4BF5B8D}" type="presOf" srcId="{9BFF6B2B-DFD7-4CBC-A1BD-5A6A7B5481C8}" destId="{8A87FFB4-A868-47A8-AC8F-7699D7C05A3A}" srcOrd="1" destOrd="0" presId="urn:microsoft.com/office/officeart/2005/8/layout/process3"/>
    <dgm:cxn modelId="{C4A3C874-0309-45AD-A58F-0041D5DCD456}" srcId="{9BFF6B2B-DFD7-4CBC-A1BD-5A6A7B5481C8}" destId="{DC1EB224-7B2C-4A88-BE81-44987D5F79CD}" srcOrd="1" destOrd="0" parTransId="{D33F9121-10BC-4AC9-832F-6A2B259050FD}" sibTransId="{6758AF77-2E61-493F-834E-0ADA0C392AA7}"/>
    <dgm:cxn modelId="{2140CA74-153C-4C85-B915-3CF8D2BD8A17}" srcId="{9BFF6B2B-DFD7-4CBC-A1BD-5A6A7B5481C8}" destId="{5AC8D459-B0A6-4E19-946B-C740AD608A38}" srcOrd="0" destOrd="0" parTransId="{CAC91980-3387-4E1A-972D-1C0E3E26DA46}" sibTransId="{821CA0DD-7D4C-4ADC-B5CD-9FD036DE128D}"/>
    <dgm:cxn modelId="{F2F48258-CC20-44A4-BE5E-18B573D5E912}" type="presOf" srcId="{DEBA66F8-2238-49FE-904F-B163EC16D9F2}" destId="{C2151DA3-BF64-45DB-9545-1CAC39E6DA95}" srcOrd="0" destOrd="0" presId="urn:microsoft.com/office/officeart/2005/8/layout/process3"/>
    <dgm:cxn modelId="{A75E7C7E-C3C4-43F5-B430-85AC801632C9}" type="presOf" srcId="{82FE6606-1A81-42E4-A063-6601E630E968}" destId="{50D8D35C-23ED-43B1-A72E-063E28FAA789}" srcOrd="0" destOrd="0" presId="urn:microsoft.com/office/officeart/2005/8/layout/process3"/>
    <dgm:cxn modelId="{43683F83-941E-4C9A-84D4-C4B5E735D525}" srcId="{82FE6606-1A81-42E4-A063-6601E630E968}" destId="{DEBA66F8-2238-49FE-904F-B163EC16D9F2}" srcOrd="0" destOrd="0" parTransId="{80290104-EF8A-429E-B206-9FA7AB9841D5}" sibTransId="{676C1963-51C9-411E-BCFE-C27DCFE2753F}"/>
    <dgm:cxn modelId="{2F3A928E-AC7A-450E-88F6-48EC6D3B3144}" type="presOf" srcId="{DEFCD16B-B9FB-4CDC-A5E3-ADFCFD203EE3}" destId="{3B25AD74-67F9-4DA3-9DD1-7124A50802C0}" srcOrd="0" destOrd="0" presId="urn:microsoft.com/office/officeart/2005/8/layout/process3"/>
    <dgm:cxn modelId="{89A5B093-2D4D-4DC7-B3DD-1561FA1CABD6}" type="presOf" srcId="{5C630EFB-6154-4C6C-BF54-B4F01D5BC8AD}" destId="{73212ECD-0586-4414-8607-0BB70FE51296}" srcOrd="0" destOrd="0" presId="urn:microsoft.com/office/officeart/2005/8/layout/process3"/>
    <dgm:cxn modelId="{5268D896-4D19-4C27-B729-42273BC50B95}" type="presOf" srcId="{D4A02D47-DDF0-4154-B490-497050D66149}" destId="{6B1F1C85-DCCF-43BC-851B-F3BB166F3862}" srcOrd="1" destOrd="0" presId="urn:microsoft.com/office/officeart/2005/8/layout/process3"/>
    <dgm:cxn modelId="{F3A5E1B3-B20A-4EBA-9E8F-367DDE1DEBD0}" type="presOf" srcId="{4E975C42-0D57-4B0C-9B48-5B0096525A99}" destId="{06AA1F61-09AB-4D5F-ACB0-A7CA945904EC}" srcOrd="1" destOrd="0" presId="urn:microsoft.com/office/officeart/2005/8/layout/process3"/>
    <dgm:cxn modelId="{CC3E75B6-1DD1-4431-B187-A8A5B2ABCCD8}" type="presOf" srcId="{B3CE6EE9-C439-4668-AE6B-CF5A88188487}" destId="{0250E53C-B8A8-4684-8D90-4EAB00349B5A}" srcOrd="1" destOrd="0" presId="urn:microsoft.com/office/officeart/2005/8/layout/process3"/>
    <dgm:cxn modelId="{BEDE91BC-A776-481F-A7F7-E6BFBB17E21E}" srcId="{DEFCD16B-B9FB-4CDC-A5E3-ADFCFD203EE3}" destId="{82FE6606-1A81-42E4-A063-6601E630E968}" srcOrd="2" destOrd="0" parTransId="{1BBE5E95-3048-484E-8562-385BD3F4AA35}" sibTransId="{9482BFDB-0459-4653-B435-82AA5DF32ED1}"/>
    <dgm:cxn modelId="{DD728CC8-2237-4439-8206-36AD69F83A39}" type="presOf" srcId="{D4A02D47-DDF0-4154-B490-497050D66149}" destId="{9C7A2F2F-241F-444C-AECD-51A0283726D0}" srcOrd="0" destOrd="0" presId="urn:microsoft.com/office/officeart/2005/8/layout/process3"/>
    <dgm:cxn modelId="{4317EDC8-CB85-4FC1-B955-2AD43F081223}" type="presOf" srcId="{9BFF6B2B-DFD7-4CBC-A1BD-5A6A7B5481C8}" destId="{84BA69D0-B6E8-4DD7-8E98-EDD9F399B692}" srcOrd="0" destOrd="0" presId="urn:microsoft.com/office/officeart/2005/8/layout/process3"/>
    <dgm:cxn modelId="{AEB639DE-AC68-475B-9763-630D62D95B61}" type="presOf" srcId="{DC1EB224-7B2C-4A88-BE81-44987D5F79CD}" destId="{B0635E66-95E0-4D42-B057-F666EE1001A9}" srcOrd="0" destOrd="1" presId="urn:microsoft.com/office/officeart/2005/8/layout/process3"/>
    <dgm:cxn modelId="{BDDC7DE1-3290-4251-9833-31E298D98F27}" type="presOf" srcId="{5AC8D459-B0A6-4E19-946B-C740AD608A38}" destId="{B0635E66-95E0-4D42-B057-F666EE1001A9}" srcOrd="0" destOrd="0" presId="urn:microsoft.com/office/officeart/2005/8/layout/process3"/>
    <dgm:cxn modelId="{03C0D6FF-D7B6-4386-81A4-1012DC4383E8}" srcId="{DEFCD16B-B9FB-4CDC-A5E3-ADFCFD203EE3}" destId="{B3CE6EE9-C439-4668-AE6B-CF5A88188487}" srcOrd="0" destOrd="0" parTransId="{C7191D80-ECE2-4FD8-93D3-8D76A2F2E54A}" sibTransId="{D4A02D47-DDF0-4154-B490-497050D66149}"/>
    <dgm:cxn modelId="{E581822C-FD03-4998-850A-C0928FAA0C2F}" type="presParOf" srcId="{3B25AD74-67F9-4DA3-9DD1-7124A50802C0}" destId="{D0556716-2ABF-48E6-8EAB-3ECC2362C28B}" srcOrd="0" destOrd="0" presId="urn:microsoft.com/office/officeart/2005/8/layout/process3"/>
    <dgm:cxn modelId="{8F8FF152-BEE9-4544-8CF0-8D12EB199EF6}" type="presParOf" srcId="{D0556716-2ABF-48E6-8EAB-3ECC2362C28B}" destId="{1F18C896-943F-4DB6-9A8E-7FADDBFBB244}" srcOrd="0" destOrd="0" presId="urn:microsoft.com/office/officeart/2005/8/layout/process3"/>
    <dgm:cxn modelId="{FB25D70A-EC14-4750-A23E-95AB9B6E0D1F}" type="presParOf" srcId="{D0556716-2ABF-48E6-8EAB-3ECC2362C28B}" destId="{0250E53C-B8A8-4684-8D90-4EAB00349B5A}" srcOrd="1" destOrd="0" presId="urn:microsoft.com/office/officeart/2005/8/layout/process3"/>
    <dgm:cxn modelId="{59C0EFC6-9D5E-43F2-88E0-774705EB3CF1}" type="presParOf" srcId="{D0556716-2ABF-48E6-8EAB-3ECC2362C28B}" destId="{73212ECD-0586-4414-8607-0BB70FE51296}" srcOrd="2" destOrd="0" presId="urn:microsoft.com/office/officeart/2005/8/layout/process3"/>
    <dgm:cxn modelId="{68767AB7-F9B2-4426-A2F5-0D96F630AD10}" type="presParOf" srcId="{3B25AD74-67F9-4DA3-9DD1-7124A50802C0}" destId="{9C7A2F2F-241F-444C-AECD-51A0283726D0}" srcOrd="1" destOrd="0" presId="urn:microsoft.com/office/officeart/2005/8/layout/process3"/>
    <dgm:cxn modelId="{1384765A-E1E8-44E5-8A8F-AD29F1372DE8}" type="presParOf" srcId="{9C7A2F2F-241F-444C-AECD-51A0283726D0}" destId="{6B1F1C85-DCCF-43BC-851B-F3BB166F3862}" srcOrd="0" destOrd="0" presId="urn:microsoft.com/office/officeart/2005/8/layout/process3"/>
    <dgm:cxn modelId="{0C1BA421-1777-4B38-8DDF-6D0F5D031912}" type="presParOf" srcId="{3B25AD74-67F9-4DA3-9DD1-7124A50802C0}" destId="{8115E0BA-7DDD-4257-998B-7B812150EB70}" srcOrd="2" destOrd="0" presId="urn:microsoft.com/office/officeart/2005/8/layout/process3"/>
    <dgm:cxn modelId="{E72CD3ED-E399-4426-AA2D-9E815DFA37CB}" type="presParOf" srcId="{8115E0BA-7DDD-4257-998B-7B812150EB70}" destId="{84BA69D0-B6E8-4DD7-8E98-EDD9F399B692}" srcOrd="0" destOrd="0" presId="urn:microsoft.com/office/officeart/2005/8/layout/process3"/>
    <dgm:cxn modelId="{D0B7F982-7622-414F-9430-0500656C9C75}" type="presParOf" srcId="{8115E0BA-7DDD-4257-998B-7B812150EB70}" destId="{8A87FFB4-A868-47A8-AC8F-7699D7C05A3A}" srcOrd="1" destOrd="0" presId="urn:microsoft.com/office/officeart/2005/8/layout/process3"/>
    <dgm:cxn modelId="{7559C9E9-4CC2-4CF7-97BA-7D82E704266B}" type="presParOf" srcId="{8115E0BA-7DDD-4257-998B-7B812150EB70}" destId="{B0635E66-95E0-4D42-B057-F666EE1001A9}" srcOrd="2" destOrd="0" presId="urn:microsoft.com/office/officeart/2005/8/layout/process3"/>
    <dgm:cxn modelId="{6532B9F8-A97D-427F-B778-B08F1D929654}" type="presParOf" srcId="{3B25AD74-67F9-4DA3-9DD1-7124A50802C0}" destId="{89CFA8DC-D6CD-48F8-B45F-ED981144B2BB}" srcOrd="3" destOrd="0" presId="urn:microsoft.com/office/officeart/2005/8/layout/process3"/>
    <dgm:cxn modelId="{DDA3B522-B41E-41F8-9BE8-9668CD50629C}" type="presParOf" srcId="{89CFA8DC-D6CD-48F8-B45F-ED981144B2BB}" destId="{06AA1F61-09AB-4D5F-ACB0-A7CA945904EC}" srcOrd="0" destOrd="0" presId="urn:microsoft.com/office/officeart/2005/8/layout/process3"/>
    <dgm:cxn modelId="{03FF4AF2-0983-408C-B06A-A3D26F1BBBC1}" type="presParOf" srcId="{3B25AD74-67F9-4DA3-9DD1-7124A50802C0}" destId="{63458E87-1DA6-408E-B177-5C50ED31AC5C}" srcOrd="4" destOrd="0" presId="urn:microsoft.com/office/officeart/2005/8/layout/process3"/>
    <dgm:cxn modelId="{364388DE-ABAE-41B3-8C78-E8291AE049F3}" type="presParOf" srcId="{63458E87-1DA6-408E-B177-5C50ED31AC5C}" destId="{50D8D35C-23ED-43B1-A72E-063E28FAA789}" srcOrd="0" destOrd="0" presId="urn:microsoft.com/office/officeart/2005/8/layout/process3"/>
    <dgm:cxn modelId="{E3A99BD1-996D-41C6-96DE-494FAD90CFD5}" type="presParOf" srcId="{63458E87-1DA6-408E-B177-5C50ED31AC5C}" destId="{014D6980-EFCC-44D6-BFEB-664182A4AC63}" srcOrd="1" destOrd="0" presId="urn:microsoft.com/office/officeart/2005/8/layout/process3"/>
    <dgm:cxn modelId="{12B1090D-A946-4503-B8D1-D3C57C33EF62}" type="presParOf" srcId="{63458E87-1DA6-408E-B177-5C50ED31AC5C}" destId="{C2151DA3-BF64-45DB-9545-1CAC39E6DA9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ECEAE9A-4B91-4BB7-A2AA-49DC3103635A}" type="doc">
      <dgm:prSet loTypeId="urn:microsoft.com/office/officeart/2005/8/layout/radial4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A432E25-9883-43F5-89A7-F14B0D3340B9}">
      <dgm:prSet phldrT="[Text]"/>
      <dgm:spPr/>
      <dgm:t>
        <a:bodyPr/>
        <a:lstStyle/>
        <a:p>
          <a:r>
            <a:rPr lang="en-US" i="1">
              <a:latin typeface="Poppins" panose="00000500000000000000" pitchFamily="2" charset="0"/>
              <a:cs typeface="Poppins" panose="00000500000000000000" pitchFamily="2" charset="0"/>
            </a:rPr>
            <a:t>Dialogues with Industry </a:t>
          </a:r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Series</a:t>
          </a:r>
        </a:p>
      </dgm:t>
    </dgm:pt>
    <dgm:pt modelId="{BA2FA4ED-06F4-4908-BC25-5208A562C842}" type="parTrans" cxnId="{8ED00DFF-F668-4821-911F-19843370964F}">
      <dgm:prSet/>
      <dgm:spPr/>
      <dgm:t>
        <a:bodyPr/>
        <a:lstStyle/>
        <a:p>
          <a:endParaRPr lang="en-US"/>
        </a:p>
      </dgm:t>
    </dgm:pt>
    <dgm:pt modelId="{82E63E00-720B-4B6A-A267-1E095D0C5AA6}" type="sibTrans" cxnId="{8ED00DFF-F668-4821-911F-19843370964F}">
      <dgm:prSet/>
      <dgm:spPr/>
      <dgm:t>
        <a:bodyPr/>
        <a:lstStyle/>
        <a:p>
          <a:endParaRPr lang="en-US"/>
        </a:p>
      </dgm:t>
    </dgm:pt>
    <dgm:pt modelId="{EB01138E-2D58-4EE3-BB52-195104A0812E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Planning Team Organization</a:t>
          </a:r>
        </a:p>
      </dgm:t>
    </dgm:pt>
    <dgm:pt modelId="{111179EB-961F-4E35-A347-0D0D463BDB24}" type="parTrans" cxnId="{3D69EFD5-45ED-45A7-AA7F-BFF9380673BF}">
      <dgm:prSet/>
      <dgm:spPr/>
      <dgm:t>
        <a:bodyPr/>
        <a:lstStyle/>
        <a:p>
          <a:endParaRPr lang="en-US"/>
        </a:p>
      </dgm:t>
    </dgm:pt>
    <dgm:pt modelId="{9C162E00-62FD-4143-B36F-ED23A50F3FDF}" type="sibTrans" cxnId="{3D69EFD5-45ED-45A7-AA7F-BFF9380673BF}">
      <dgm:prSet/>
      <dgm:spPr/>
      <dgm:t>
        <a:bodyPr/>
        <a:lstStyle/>
        <a:p>
          <a:endParaRPr lang="en-US"/>
        </a:p>
      </dgm:t>
    </dgm:pt>
    <dgm:pt modelId="{722D0B85-9F4A-4758-9C66-5B27E0D839E6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Topic Development Process</a:t>
          </a:r>
        </a:p>
      </dgm:t>
    </dgm:pt>
    <dgm:pt modelId="{87513A0A-77D5-4710-B3C7-9BAEEDCDCD4D}" type="parTrans" cxnId="{72A860FB-D8F8-4787-9350-08C1FB2851D5}">
      <dgm:prSet/>
      <dgm:spPr/>
      <dgm:t>
        <a:bodyPr/>
        <a:lstStyle/>
        <a:p>
          <a:endParaRPr lang="en-US"/>
        </a:p>
      </dgm:t>
    </dgm:pt>
    <dgm:pt modelId="{24124CD8-21D9-4841-A1A0-321D0CFE307C}" type="sibTrans" cxnId="{72A860FB-D8F8-4787-9350-08C1FB2851D5}">
      <dgm:prSet/>
      <dgm:spPr/>
      <dgm:t>
        <a:bodyPr/>
        <a:lstStyle/>
        <a:p>
          <a:endParaRPr lang="en-US"/>
        </a:p>
      </dgm:t>
    </dgm:pt>
    <dgm:pt modelId="{1B8E8CB6-F45D-447C-8693-DD00523F67DF}">
      <dgm:prSet phldrT="[Text]"/>
      <dgm:spPr/>
      <dgm:t>
        <a:bodyPr/>
        <a:lstStyle/>
        <a:p>
          <a:r>
            <a:rPr lang="en-US">
              <a:latin typeface="Poppins" panose="00000500000000000000" pitchFamily="2" charset="0"/>
              <a:cs typeface="Poppins" panose="00000500000000000000" pitchFamily="2" charset="0"/>
            </a:rPr>
            <a:t>Panelist Selection</a:t>
          </a:r>
        </a:p>
      </dgm:t>
    </dgm:pt>
    <dgm:pt modelId="{8872A902-FA3B-4558-9C7A-1AB387A3358C}" type="parTrans" cxnId="{9EA4C632-52E8-4F62-8323-314AD9EDD6FD}">
      <dgm:prSet/>
      <dgm:spPr/>
      <dgm:t>
        <a:bodyPr/>
        <a:lstStyle/>
        <a:p>
          <a:endParaRPr lang="en-US"/>
        </a:p>
      </dgm:t>
    </dgm:pt>
    <dgm:pt modelId="{B58ACFE2-E611-457B-B0E7-82D721B68573}" type="sibTrans" cxnId="{9EA4C632-52E8-4F62-8323-314AD9EDD6FD}">
      <dgm:prSet/>
      <dgm:spPr/>
      <dgm:t>
        <a:bodyPr/>
        <a:lstStyle/>
        <a:p>
          <a:endParaRPr lang="en-US"/>
        </a:p>
      </dgm:t>
    </dgm:pt>
    <dgm:pt modelId="{2756875A-24DA-4208-BD79-9CB4800C19F2}" type="pres">
      <dgm:prSet presAssocID="{8ECEAE9A-4B91-4BB7-A2AA-49DC3103635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B548E13-4643-4325-B391-E949327AA145}" type="pres">
      <dgm:prSet presAssocID="{CA432E25-9883-43F5-89A7-F14B0D3340B9}" presName="centerShape" presStyleLbl="node0" presStyleIdx="0" presStyleCnt="1"/>
      <dgm:spPr/>
    </dgm:pt>
    <dgm:pt modelId="{8A03B004-BA06-4BB8-87E9-CBAC79A0BE7F}" type="pres">
      <dgm:prSet presAssocID="{111179EB-961F-4E35-A347-0D0D463BDB24}" presName="parTrans" presStyleLbl="bgSibTrans2D1" presStyleIdx="0" presStyleCnt="3"/>
      <dgm:spPr/>
    </dgm:pt>
    <dgm:pt modelId="{A5475A5A-E9CB-43F5-BD9D-8EC90666F6B6}" type="pres">
      <dgm:prSet presAssocID="{EB01138E-2D58-4EE3-BB52-195104A0812E}" presName="node" presStyleLbl="node1" presStyleIdx="0" presStyleCnt="3">
        <dgm:presLayoutVars>
          <dgm:bulletEnabled val="1"/>
        </dgm:presLayoutVars>
      </dgm:prSet>
      <dgm:spPr/>
    </dgm:pt>
    <dgm:pt modelId="{BB5D245F-3A8A-4B54-90FE-DAEDA67320AD}" type="pres">
      <dgm:prSet presAssocID="{87513A0A-77D5-4710-B3C7-9BAEEDCDCD4D}" presName="parTrans" presStyleLbl="bgSibTrans2D1" presStyleIdx="1" presStyleCnt="3"/>
      <dgm:spPr/>
    </dgm:pt>
    <dgm:pt modelId="{E2B32E71-46F1-4328-8CC9-333CFB8BA865}" type="pres">
      <dgm:prSet presAssocID="{722D0B85-9F4A-4758-9C66-5B27E0D839E6}" presName="node" presStyleLbl="node1" presStyleIdx="1" presStyleCnt="3">
        <dgm:presLayoutVars>
          <dgm:bulletEnabled val="1"/>
        </dgm:presLayoutVars>
      </dgm:prSet>
      <dgm:spPr/>
    </dgm:pt>
    <dgm:pt modelId="{07B91467-8A71-48C8-B0C1-F7927B812F40}" type="pres">
      <dgm:prSet presAssocID="{8872A902-FA3B-4558-9C7A-1AB387A3358C}" presName="parTrans" presStyleLbl="bgSibTrans2D1" presStyleIdx="2" presStyleCnt="3"/>
      <dgm:spPr/>
    </dgm:pt>
    <dgm:pt modelId="{139A31B9-99CE-4D7F-9978-5C061D52E8E0}" type="pres">
      <dgm:prSet presAssocID="{1B8E8CB6-F45D-447C-8693-DD00523F67DF}" presName="node" presStyleLbl="node1" presStyleIdx="2" presStyleCnt="3">
        <dgm:presLayoutVars>
          <dgm:bulletEnabled val="1"/>
        </dgm:presLayoutVars>
      </dgm:prSet>
      <dgm:spPr/>
    </dgm:pt>
  </dgm:ptLst>
  <dgm:cxnLst>
    <dgm:cxn modelId="{84B75D00-49A6-4122-9E91-A67ACE58F032}" type="presOf" srcId="{8ECEAE9A-4B91-4BB7-A2AA-49DC3103635A}" destId="{2756875A-24DA-4208-BD79-9CB4800C19F2}" srcOrd="0" destOrd="0" presId="urn:microsoft.com/office/officeart/2005/8/layout/radial4"/>
    <dgm:cxn modelId="{591D8A05-AD47-4167-B3F2-87AB3DC102BE}" type="presOf" srcId="{722D0B85-9F4A-4758-9C66-5B27E0D839E6}" destId="{E2B32E71-46F1-4328-8CC9-333CFB8BA865}" srcOrd="0" destOrd="0" presId="urn:microsoft.com/office/officeart/2005/8/layout/radial4"/>
    <dgm:cxn modelId="{9EA4C632-52E8-4F62-8323-314AD9EDD6FD}" srcId="{CA432E25-9883-43F5-89A7-F14B0D3340B9}" destId="{1B8E8CB6-F45D-447C-8693-DD00523F67DF}" srcOrd="2" destOrd="0" parTransId="{8872A902-FA3B-4558-9C7A-1AB387A3358C}" sibTransId="{B58ACFE2-E611-457B-B0E7-82D721B68573}"/>
    <dgm:cxn modelId="{920C6A4C-A770-488B-A8AB-D4AF5D78DF00}" type="presOf" srcId="{111179EB-961F-4E35-A347-0D0D463BDB24}" destId="{8A03B004-BA06-4BB8-87E9-CBAC79A0BE7F}" srcOrd="0" destOrd="0" presId="urn:microsoft.com/office/officeart/2005/8/layout/radial4"/>
    <dgm:cxn modelId="{82383C7A-2ABB-45C2-AF04-B9546306AA1F}" type="presOf" srcId="{87513A0A-77D5-4710-B3C7-9BAEEDCDCD4D}" destId="{BB5D245F-3A8A-4B54-90FE-DAEDA67320AD}" srcOrd="0" destOrd="0" presId="urn:microsoft.com/office/officeart/2005/8/layout/radial4"/>
    <dgm:cxn modelId="{1701B98B-7358-4B06-9903-316286FB29B7}" type="presOf" srcId="{CA432E25-9883-43F5-89A7-F14B0D3340B9}" destId="{CB548E13-4643-4325-B391-E949327AA145}" srcOrd="0" destOrd="0" presId="urn:microsoft.com/office/officeart/2005/8/layout/radial4"/>
    <dgm:cxn modelId="{226D0E97-C043-4A44-B7E2-1C32A3F97A90}" type="presOf" srcId="{EB01138E-2D58-4EE3-BB52-195104A0812E}" destId="{A5475A5A-E9CB-43F5-BD9D-8EC90666F6B6}" srcOrd="0" destOrd="0" presId="urn:microsoft.com/office/officeart/2005/8/layout/radial4"/>
    <dgm:cxn modelId="{3D69EFD5-45ED-45A7-AA7F-BFF9380673BF}" srcId="{CA432E25-9883-43F5-89A7-F14B0D3340B9}" destId="{EB01138E-2D58-4EE3-BB52-195104A0812E}" srcOrd="0" destOrd="0" parTransId="{111179EB-961F-4E35-A347-0D0D463BDB24}" sibTransId="{9C162E00-62FD-4143-B36F-ED23A50F3FDF}"/>
    <dgm:cxn modelId="{5BD690F0-9491-4D59-BC4C-5406003D0A4F}" type="presOf" srcId="{1B8E8CB6-F45D-447C-8693-DD00523F67DF}" destId="{139A31B9-99CE-4D7F-9978-5C061D52E8E0}" srcOrd="0" destOrd="0" presId="urn:microsoft.com/office/officeart/2005/8/layout/radial4"/>
    <dgm:cxn modelId="{47A7DAFA-EC7C-4B13-8372-34846BC8A4BF}" type="presOf" srcId="{8872A902-FA3B-4558-9C7A-1AB387A3358C}" destId="{07B91467-8A71-48C8-B0C1-F7927B812F40}" srcOrd="0" destOrd="0" presId="urn:microsoft.com/office/officeart/2005/8/layout/radial4"/>
    <dgm:cxn modelId="{72A860FB-D8F8-4787-9350-08C1FB2851D5}" srcId="{CA432E25-9883-43F5-89A7-F14B0D3340B9}" destId="{722D0B85-9F4A-4758-9C66-5B27E0D839E6}" srcOrd="1" destOrd="0" parTransId="{87513A0A-77D5-4710-B3C7-9BAEEDCDCD4D}" sibTransId="{24124CD8-21D9-4841-A1A0-321D0CFE307C}"/>
    <dgm:cxn modelId="{8ED00DFF-F668-4821-911F-19843370964F}" srcId="{8ECEAE9A-4B91-4BB7-A2AA-49DC3103635A}" destId="{CA432E25-9883-43F5-89A7-F14B0D3340B9}" srcOrd="0" destOrd="0" parTransId="{BA2FA4ED-06F4-4908-BC25-5208A562C842}" sibTransId="{82E63E00-720B-4B6A-A267-1E095D0C5AA6}"/>
    <dgm:cxn modelId="{8D384406-3E9A-4095-9146-3FA9AA2FB6FE}" type="presParOf" srcId="{2756875A-24DA-4208-BD79-9CB4800C19F2}" destId="{CB548E13-4643-4325-B391-E949327AA145}" srcOrd="0" destOrd="0" presId="urn:microsoft.com/office/officeart/2005/8/layout/radial4"/>
    <dgm:cxn modelId="{0B1B43AC-1CB0-4AD2-BEE6-8E0A0A4BD227}" type="presParOf" srcId="{2756875A-24DA-4208-BD79-9CB4800C19F2}" destId="{8A03B004-BA06-4BB8-87E9-CBAC79A0BE7F}" srcOrd="1" destOrd="0" presId="urn:microsoft.com/office/officeart/2005/8/layout/radial4"/>
    <dgm:cxn modelId="{81962A4D-C9AC-46F8-A171-0C66BC51C601}" type="presParOf" srcId="{2756875A-24DA-4208-BD79-9CB4800C19F2}" destId="{A5475A5A-E9CB-43F5-BD9D-8EC90666F6B6}" srcOrd="2" destOrd="0" presId="urn:microsoft.com/office/officeart/2005/8/layout/radial4"/>
    <dgm:cxn modelId="{1445B814-0B59-45DC-A53F-54949988E1F6}" type="presParOf" srcId="{2756875A-24DA-4208-BD79-9CB4800C19F2}" destId="{BB5D245F-3A8A-4B54-90FE-DAEDA67320AD}" srcOrd="3" destOrd="0" presId="urn:microsoft.com/office/officeart/2005/8/layout/radial4"/>
    <dgm:cxn modelId="{7C3C1A2F-6657-48A5-A0E3-4E3AD48ABD7C}" type="presParOf" srcId="{2756875A-24DA-4208-BD79-9CB4800C19F2}" destId="{E2B32E71-46F1-4328-8CC9-333CFB8BA865}" srcOrd="4" destOrd="0" presId="urn:microsoft.com/office/officeart/2005/8/layout/radial4"/>
    <dgm:cxn modelId="{9FFEA283-EC07-48B2-AFFD-D5AE46DF4F45}" type="presParOf" srcId="{2756875A-24DA-4208-BD79-9CB4800C19F2}" destId="{07B91467-8A71-48C8-B0C1-F7927B812F40}" srcOrd="5" destOrd="0" presId="urn:microsoft.com/office/officeart/2005/8/layout/radial4"/>
    <dgm:cxn modelId="{95B21943-A63F-46F5-97DE-0C5015FB87BF}" type="presParOf" srcId="{2756875A-24DA-4208-BD79-9CB4800C19F2}" destId="{139A31B9-99CE-4D7F-9978-5C061D52E8E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43ECB9-E8E9-4674-AF18-2E147E30D754}">
      <dsp:nvSpPr>
        <dsp:cNvPr id="0" name=""/>
        <dsp:cNvSpPr/>
      </dsp:nvSpPr>
      <dsp:spPr>
        <a:xfrm>
          <a:off x="494612" y="0"/>
          <a:ext cx="5605609" cy="548978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700AA8-74C3-4B67-B9D3-50BBDEFFE896}">
      <dsp:nvSpPr>
        <dsp:cNvPr id="0" name=""/>
        <dsp:cNvSpPr/>
      </dsp:nvSpPr>
      <dsp:spPr>
        <a:xfrm>
          <a:off x="7084" y="1646936"/>
          <a:ext cx="2122712" cy="21959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Poppins" panose="00000500000000000000" pitchFamily="2" charset="0"/>
              <a:cs typeface="Poppins" panose="00000500000000000000" pitchFamily="2" charset="0"/>
            </a:rPr>
            <a:t>26 High Priority Action Pathways</a:t>
          </a:r>
        </a:p>
      </dsp:txBody>
      <dsp:txXfrm>
        <a:off x="110706" y="1750558"/>
        <a:ext cx="1915468" cy="1988670"/>
      </dsp:txXfrm>
    </dsp:sp>
    <dsp:sp modelId="{0CE6A9A4-ED75-4004-86B5-4AE91B07C58F}">
      <dsp:nvSpPr>
        <dsp:cNvPr id="0" name=""/>
        <dsp:cNvSpPr/>
      </dsp:nvSpPr>
      <dsp:spPr>
        <a:xfrm>
          <a:off x="2236061" y="1646936"/>
          <a:ext cx="2122712" cy="21959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Poppins" panose="00000500000000000000" pitchFamily="2" charset="0"/>
              <a:cs typeface="Poppins" panose="00000500000000000000" pitchFamily="2" charset="0"/>
            </a:rPr>
            <a:t>Addressing 10 Challenges</a:t>
          </a:r>
        </a:p>
      </dsp:txBody>
      <dsp:txXfrm>
        <a:off x="2339683" y="1750558"/>
        <a:ext cx="1915468" cy="1988670"/>
      </dsp:txXfrm>
    </dsp:sp>
    <dsp:sp modelId="{EEE869A4-54F3-46CC-A5FB-8D099F50039B}">
      <dsp:nvSpPr>
        <dsp:cNvPr id="0" name=""/>
        <dsp:cNvSpPr/>
      </dsp:nvSpPr>
      <dsp:spPr>
        <a:xfrm>
          <a:off x="4465038" y="1646936"/>
          <a:ext cx="2122712" cy="21959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Poppins" panose="00000500000000000000" pitchFamily="2" charset="0"/>
              <a:cs typeface="Poppins" panose="00000500000000000000" pitchFamily="2" charset="0"/>
            </a:rPr>
            <a:t>Focused on 3 Priority Areas</a:t>
          </a:r>
        </a:p>
      </dsp:txBody>
      <dsp:txXfrm>
        <a:off x="4568660" y="1750558"/>
        <a:ext cx="1915468" cy="19886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43ECB9-E8E9-4674-AF18-2E147E30D754}">
      <dsp:nvSpPr>
        <dsp:cNvPr id="0" name=""/>
        <dsp:cNvSpPr/>
      </dsp:nvSpPr>
      <dsp:spPr>
        <a:xfrm>
          <a:off x="528409" y="0"/>
          <a:ext cx="5988640" cy="587192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700AA8-74C3-4B67-B9D3-50BBDEFFE896}">
      <dsp:nvSpPr>
        <dsp:cNvPr id="0" name=""/>
        <dsp:cNvSpPr/>
      </dsp:nvSpPr>
      <dsp:spPr>
        <a:xfrm>
          <a:off x="7568" y="1761577"/>
          <a:ext cx="2267757" cy="2348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Poppins" panose="00000500000000000000" pitchFamily="2" charset="0"/>
              <a:cs typeface="Poppins" panose="00000500000000000000" pitchFamily="2" charset="0"/>
            </a:rPr>
            <a:t>21 High Priority Action Pathways</a:t>
          </a:r>
        </a:p>
      </dsp:txBody>
      <dsp:txXfrm>
        <a:off x="118271" y="1872280"/>
        <a:ext cx="2046351" cy="2127363"/>
      </dsp:txXfrm>
    </dsp:sp>
    <dsp:sp modelId="{0CE6A9A4-ED75-4004-86B5-4AE91B07C58F}">
      <dsp:nvSpPr>
        <dsp:cNvPr id="0" name=""/>
        <dsp:cNvSpPr/>
      </dsp:nvSpPr>
      <dsp:spPr>
        <a:xfrm>
          <a:off x="2388850" y="1761577"/>
          <a:ext cx="2267757" cy="2348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Poppins" panose="00000500000000000000" pitchFamily="2" charset="0"/>
              <a:cs typeface="Poppins" panose="00000500000000000000" pitchFamily="2" charset="0"/>
            </a:rPr>
            <a:t>Addressing 8 Challenges</a:t>
          </a:r>
        </a:p>
      </dsp:txBody>
      <dsp:txXfrm>
        <a:off x="2499553" y="1872280"/>
        <a:ext cx="2046351" cy="2127363"/>
      </dsp:txXfrm>
    </dsp:sp>
    <dsp:sp modelId="{EEE869A4-54F3-46CC-A5FB-8D099F50039B}">
      <dsp:nvSpPr>
        <dsp:cNvPr id="0" name=""/>
        <dsp:cNvSpPr/>
      </dsp:nvSpPr>
      <dsp:spPr>
        <a:xfrm>
          <a:off x="4770133" y="1761577"/>
          <a:ext cx="2267757" cy="2348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Poppins" panose="00000500000000000000" pitchFamily="2" charset="0"/>
              <a:cs typeface="Poppins" panose="00000500000000000000" pitchFamily="2" charset="0"/>
            </a:rPr>
            <a:t>Focused on 3 Priority Areas</a:t>
          </a:r>
        </a:p>
      </dsp:txBody>
      <dsp:txXfrm>
        <a:off x="4880836" y="1872280"/>
        <a:ext cx="2046351" cy="21273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54C914-E0FE-42F3-B1FA-299F908EE667}">
      <dsp:nvSpPr>
        <dsp:cNvPr id="0" name=""/>
        <dsp:cNvSpPr/>
      </dsp:nvSpPr>
      <dsp:spPr>
        <a:xfrm>
          <a:off x="6246" y="553775"/>
          <a:ext cx="3194923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63500" rIns="177800" bIns="63500" numCol="1" spcCol="1270" anchor="ctr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Poppins" panose="00000500000000000000" pitchFamily="2" charset="0"/>
              <a:cs typeface="Poppins" panose="00000500000000000000" pitchFamily="2" charset="0"/>
            </a:rPr>
            <a:t>Advancing Innovation</a:t>
          </a:r>
        </a:p>
      </dsp:txBody>
      <dsp:txXfrm>
        <a:off x="6246" y="553775"/>
        <a:ext cx="3194923" cy="990000"/>
      </dsp:txXfrm>
    </dsp:sp>
    <dsp:sp modelId="{3C6C2EF1-3EDB-4343-A788-E480874EC2E9}">
      <dsp:nvSpPr>
        <dsp:cNvPr id="0" name=""/>
        <dsp:cNvSpPr/>
      </dsp:nvSpPr>
      <dsp:spPr>
        <a:xfrm>
          <a:off x="3201169" y="306275"/>
          <a:ext cx="638984" cy="14850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081466-A3F0-4BF7-B07F-066ADA6C879A}">
      <dsp:nvSpPr>
        <dsp:cNvPr id="0" name=""/>
        <dsp:cNvSpPr/>
      </dsp:nvSpPr>
      <dsp:spPr>
        <a:xfrm>
          <a:off x="4095748" y="306275"/>
          <a:ext cx="8690191" cy="14850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>
              <a:latin typeface="Poppins" panose="00000500000000000000" pitchFamily="2" charset="0"/>
              <a:cs typeface="Poppins" panose="00000500000000000000" pitchFamily="2" charset="0"/>
            </a:rPr>
            <a:t>Emerging IoT-enabled technologies allow for more autonomous and adaptative monitoring systems, reducing reliance on manual observation. </a:t>
          </a:r>
        </a:p>
      </dsp:txBody>
      <dsp:txXfrm>
        <a:off x="4095748" y="306275"/>
        <a:ext cx="8690191" cy="1485000"/>
      </dsp:txXfrm>
    </dsp:sp>
    <dsp:sp modelId="{FF668661-1927-4A51-AC1B-69E40C036F7F}">
      <dsp:nvSpPr>
        <dsp:cNvPr id="0" name=""/>
        <dsp:cNvSpPr/>
      </dsp:nvSpPr>
      <dsp:spPr>
        <a:xfrm>
          <a:off x="6246" y="2345338"/>
          <a:ext cx="3194923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63500" rIns="177800" bIns="63500" numCol="1" spcCol="1270" anchor="ctr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Poppins" panose="00000500000000000000" pitchFamily="2" charset="0"/>
              <a:cs typeface="Poppins" panose="00000500000000000000" pitchFamily="2" charset="0"/>
            </a:rPr>
            <a:t>Accessible Solutions</a:t>
          </a:r>
        </a:p>
      </dsp:txBody>
      <dsp:txXfrm>
        <a:off x="6246" y="2345338"/>
        <a:ext cx="3194923" cy="990000"/>
      </dsp:txXfrm>
    </dsp:sp>
    <dsp:sp modelId="{6144F8D8-BF01-4D29-884B-2926FDC4BBD5}">
      <dsp:nvSpPr>
        <dsp:cNvPr id="0" name=""/>
        <dsp:cNvSpPr/>
      </dsp:nvSpPr>
      <dsp:spPr>
        <a:xfrm>
          <a:off x="3201169" y="1881275"/>
          <a:ext cx="638984" cy="1918125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583F6E-16F6-4888-B7F3-7533962F0308}">
      <dsp:nvSpPr>
        <dsp:cNvPr id="0" name=""/>
        <dsp:cNvSpPr/>
      </dsp:nvSpPr>
      <dsp:spPr>
        <a:xfrm>
          <a:off x="4095748" y="1881275"/>
          <a:ext cx="8690191" cy="191812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>
              <a:latin typeface="Poppins" panose="00000500000000000000" pitchFamily="2" charset="0"/>
              <a:cs typeface="Poppins" panose="00000500000000000000" pitchFamily="2" charset="0"/>
            </a:rPr>
            <a:t>Economies of scale are driving down the cost of smart sensor technology, making it more accessible to governments, researchers, and private industries.</a:t>
          </a:r>
        </a:p>
      </dsp:txBody>
      <dsp:txXfrm>
        <a:off x="4095748" y="1881275"/>
        <a:ext cx="8690191" cy="1918125"/>
      </dsp:txXfrm>
    </dsp:sp>
    <dsp:sp modelId="{7484166F-0047-4B0A-9C27-570B4C48D094}">
      <dsp:nvSpPr>
        <dsp:cNvPr id="0" name=""/>
        <dsp:cNvSpPr/>
      </dsp:nvSpPr>
      <dsp:spPr>
        <a:xfrm>
          <a:off x="6246" y="4570025"/>
          <a:ext cx="3194923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63500" rIns="177800" bIns="63500" numCol="1" spcCol="1270" anchor="ctr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Poppins" panose="00000500000000000000" pitchFamily="2" charset="0"/>
              <a:cs typeface="Poppins" panose="00000500000000000000" pitchFamily="2" charset="0"/>
            </a:rPr>
            <a:t>Increased Data Value</a:t>
          </a:r>
        </a:p>
      </dsp:txBody>
      <dsp:txXfrm>
        <a:off x="6246" y="4570025"/>
        <a:ext cx="3194923" cy="990000"/>
      </dsp:txXfrm>
    </dsp:sp>
    <dsp:sp modelId="{77521140-BDF2-4746-9129-754A0B3B371C}">
      <dsp:nvSpPr>
        <dsp:cNvPr id="0" name=""/>
        <dsp:cNvSpPr/>
      </dsp:nvSpPr>
      <dsp:spPr>
        <a:xfrm>
          <a:off x="3201169" y="3889400"/>
          <a:ext cx="638984" cy="235125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9C373D-11A4-485F-8770-7EB3DA52CA18}">
      <dsp:nvSpPr>
        <dsp:cNvPr id="0" name=""/>
        <dsp:cNvSpPr/>
      </dsp:nvSpPr>
      <dsp:spPr>
        <a:xfrm>
          <a:off x="4095748" y="3889400"/>
          <a:ext cx="8690191" cy="23512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>
              <a:latin typeface="Poppins" panose="00000500000000000000" pitchFamily="2" charset="0"/>
              <a:cs typeface="Poppins" panose="00000500000000000000" pitchFamily="2" charset="0"/>
            </a:rPr>
            <a:t>Enhanced data processing and cloud-based systems allow for better management and integration of vast amounts of sensor-generated data, reducing bottlenecks in analysis and decision-making.</a:t>
          </a:r>
        </a:p>
      </dsp:txBody>
      <dsp:txXfrm>
        <a:off x="4095748" y="3889400"/>
        <a:ext cx="8690191" cy="2351250"/>
      </dsp:txXfrm>
    </dsp:sp>
    <dsp:sp modelId="{C7525EF8-FF07-4FFD-A54A-AD6BEE1D404C}">
      <dsp:nvSpPr>
        <dsp:cNvPr id="0" name=""/>
        <dsp:cNvSpPr/>
      </dsp:nvSpPr>
      <dsp:spPr>
        <a:xfrm>
          <a:off x="6246" y="7010309"/>
          <a:ext cx="3194923" cy="572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63500" rIns="177800" bIns="63500" numCol="1" spcCol="1270" anchor="ctr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Poppins" panose="00000500000000000000" pitchFamily="2" charset="0"/>
              <a:cs typeface="Poppins" panose="00000500000000000000" pitchFamily="2" charset="0"/>
            </a:rPr>
            <a:t>Future Workforce</a:t>
          </a:r>
        </a:p>
      </dsp:txBody>
      <dsp:txXfrm>
        <a:off x="6246" y="7010309"/>
        <a:ext cx="3194923" cy="572343"/>
      </dsp:txXfrm>
    </dsp:sp>
    <dsp:sp modelId="{1C88DB02-7516-459D-9457-1102D9ECE1A1}">
      <dsp:nvSpPr>
        <dsp:cNvPr id="0" name=""/>
        <dsp:cNvSpPr/>
      </dsp:nvSpPr>
      <dsp:spPr>
        <a:xfrm>
          <a:off x="3201169" y="6330650"/>
          <a:ext cx="638984" cy="193166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5E04CE-D4ED-4A0F-860E-67D9CB1DF6F6}">
      <dsp:nvSpPr>
        <dsp:cNvPr id="0" name=""/>
        <dsp:cNvSpPr/>
      </dsp:nvSpPr>
      <dsp:spPr>
        <a:xfrm>
          <a:off x="4095748" y="6330650"/>
          <a:ext cx="8690191" cy="193166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>
              <a:latin typeface="Poppins" panose="00000500000000000000" pitchFamily="2" charset="0"/>
              <a:cs typeface="Poppins" panose="00000500000000000000" pitchFamily="2" charset="0"/>
            </a:rPr>
            <a:t>The rapid evolution of ocean sensing technology is creating demand for specialized skills in data science, robotics, engineering, and marine research. </a:t>
          </a:r>
        </a:p>
      </dsp:txBody>
      <dsp:txXfrm>
        <a:off x="4095748" y="6330650"/>
        <a:ext cx="8690191" cy="19316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50E53C-B8A8-4684-8D90-4EAB00349B5A}">
      <dsp:nvSpPr>
        <dsp:cNvPr id="0" name=""/>
        <dsp:cNvSpPr/>
      </dsp:nvSpPr>
      <dsp:spPr>
        <a:xfrm>
          <a:off x="6253" y="197443"/>
          <a:ext cx="2843289" cy="1574415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Poppins" panose="00000500000000000000" pitchFamily="2" charset="0"/>
              <a:cs typeface="Poppins" panose="00000500000000000000" pitchFamily="2" charset="0"/>
            </a:rPr>
            <a:t>Pre-Dialogue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Poppins" panose="00000500000000000000" pitchFamily="2" charset="0"/>
              <a:cs typeface="Poppins" panose="00000500000000000000" pitchFamily="2" charset="0"/>
            </a:rPr>
            <a:t>(3 months prior)</a:t>
          </a:r>
        </a:p>
      </dsp:txBody>
      <dsp:txXfrm>
        <a:off x="6253" y="197443"/>
        <a:ext cx="2843289" cy="1049610"/>
      </dsp:txXfrm>
    </dsp:sp>
    <dsp:sp modelId="{73212ECD-0586-4414-8607-0BB70FE51296}">
      <dsp:nvSpPr>
        <dsp:cNvPr id="0" name=""/>
        <dsp:cNvSpPr/>
      </dsp:nvSpPr>
      <dsp:spPr>
        <a:xfrm>
          <a:off x="588613" y="1247054"/>
          <a:ext cx="2843289" cy="547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Poppins" panose="00000500000000000000" pitchFamily="2" charset="0"/>
              <a:cs typeface="Poppins" panose="00000500000000000000" pitchFamily="2" charset="0"/>
            </a:rPr>
            <a:t>A global planning team is formed with partner programs.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Poppins" panose="00000500000000000000" pitchFamily="2" charset="0"/>
              <a:cs typeface="Poppins" panose="00000500000000000000" pitchFamily="2" charset="0"/>
            </a:rPr>
            <a:t>A Background Paper is developed outlining the topic, use cases, and questions.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Poppins" panose="00000500000000000000" pitchFamily="2" charset="0"/>
              <a:cs typeface="Poppins" panose="00000500000000000000" pitchFamily="2" charset="0"/>
            </a:rPr>
            <a:t>Participants are identified and invited. </a:t>
          </a:r>
        </a:p>
      </dsp:txBody>
      <dsp:txXfrm>
        <a:off x="671890" y="1330331"/>
        <a:ext cx="2676735" cy="5305446"/>
      </dsp:txXfrm>
    </dsp:sp>
    <dsp:sp modelId="{9C7A2F2F-241F-444C-AECD-51A0283726D0}">
      <dsp:nvSpPr>
        <dsp:cNvPr id="0" name=""/>
        <dsp:cNvSpPr/>
      </dsp:nvSpPr>
      <dsp:spPr>
        <a:xfrm>
          <a:off x="3280575" y="368300"/>
          <a:ext cx="913788" cy="7078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280575" y="509879"/>
        <a:ext cx="701419" cy="424738"/>
      </dsp:txXfrm>
    </dsp:sp>
    <dsp:sp modelId="{8A87FFB4-A868-47A8-AC8F-7699D7C05A3A}">
      <dsp:nvSpPr>
        <dsp:cNvPr id="0" name=""/>
        <dsp:cNvSpPr/>
      </dsp:nvSpPr>
      <dsp:spPr>
        <a:xfrm>
          <a:off x="4573672" y="197443"/>
          <a:ext cx="2843289" cy="1574415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Poppins" panose="00000500000000000000" pitchFamily="2" charset="0"/>
              <a:cs typeface="Poppins" panose="00000500000000000000" pitchFamily="2" charset="0"/>
            </a:rPr>
            <a:t>Pre-Dialogue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Poppins" panose="00000500000000000000" pitchFamily="2" charset="0"/>
              <a:cs typeface="Poppins" panose="00000500000000000000" pitchFamily="2" charset="0"/>
            </a:rPr>
            <a:t>(2 weeks prior)</a:t>
          </a:r>
        </a:p>
      </dsp:txBody>
      <dsp:txXfrm>
        <a:off x="4573672" y="197443"/>
        <a:ext cx="2843289" cy="1049610"/>
      </dsp:txXfrm>
    </dsp:sp>
    <dsp:sp modelId="{B0635E66-95E0-4D42-B057-F666EE1001A9}">
      <dsp:nvSpPr>
        <dsp:cNvPr id="0" name=""/>
        <dsp:cNvSpPr/>
      </dsp:nvSpPr>
      <dsp:spPr>
        <a:xfrm>
          <a:off x="5156033" y="1247054"/>
          <a:ext cx="2843289" cy="547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240958"/>
              <a:satOff val="-5040"/>
              <a:lumOff val="280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Poppins" panose="00000500000000000000" pitchFamily="2" charset="0"/>
              <a:cs typeface="Poppins" panose="00000500000000000000" pitchFamily="2" charset="0"/>
            </a:rPr>
            <a:t>Invited Participants review Case Studies and identify priorities and gaps.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Poppins" panose="00000500000000000000" pitchFamily="2" charset="0"/>
              <a:cs typeface="Poppins" panose="00000500000000000000" pitchFamily="2" charset="0"/>
            </a:rPr>
            <a:t>Partner programs share marketing materials with their audience. </a:t>
          </a:r>
        </a:p>
      </dsp:txBody>
      <dsp:txXfrm>
        <a:off x="5239310" y="1330331"/>
        <a:ext cx="2676735" cy="5305446"/>
      </dsp:txXfrm>
    </dsp:sp>
    <dsp:sp modelId="{89CFA8DC-D6CD-48F8-B45F-ED981144B2BB}">
      <dsp:nvSpPr>
        <dsp:cNvPr id="0" name=""/>
        <dsp:cNvSpPr/>
      </dsp:nvSpPr>
      <dsp:spPr>
        <a:xfrm>
          <a:off x="7847995" y="368300"/>
          <a:ext cx="913788" cy="7078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75112"/>
            <a:satOff val="-6927"/>
            <a:lumOff val="321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7847995" y="509879"/>
        <a:ext cx="701419" cy="424738"/>
      </dsp:txXfrm>
    </dsp:sp>
    <dsp:sp modelId="{014D6980-EFCC-44D6-BFEB-664182A4AC63}">
      <dsp:nvSpPr>
        <dsp:cNvPr id="0" name=""/>
        <dsp:cNvSpPr/>
      </dsp:nvSpPr>
      <dsp:spPr>
        <a:xfrm>
          <a:off x="9141092" y="197443"/>
          <a:ext cx="2843289" cy="1574415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Poppins" panose="00000500000000000000" pitchFamily="2" charset="0"/>
              <a:cs typeface="Poppins" panose="00000500000000000000" pitchFamily="2" charset="0"/>
            </a:rPr>
            <a:t>During the Dialogue</a:t>
          </a:r>
        </a:p>
      </dsp:txBody>
      <dsp:txXfrm>
        <a:off x="9141092" y="197443"/>
        <a:ext cx="2843289" cy="1049610"/>
      </dsp:txXfrm>
    </dsp:sp>
    <dsp:sp modelId="{C2151DA3-BF64-45DB-9545-1CAC39E6DA95}">
      <dsp:nvSpPr>
        <dsp:cNvPr id="0" name=""/>
        <dsp:cNvSpPr/>
      </dsp:nvSpPr>
      <dsp:spPr>
        <a:xfrm>
          <a:off x="9723452" y="1247054"/>
          <a:ext cx="2843289" cy="547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240958"/>
              <a:satOff val="-5040"/>
              <a:lumOff val="280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Poppins" panose="00000500000000000000" pitchFamily="2" charset="0"/>
              <a:cs typeface="Poppins" panose="00000500000000000000" pitchFamily="2" charset="0"/>
            </a:rPr>
            <a:t>Partner programs support as Participants / Observers to address the Background Paper and Use Case studies. </a:t>
          </a:r>
        </a:p>
      </dsp:txBody>
      <dsp:txXfrm>
        <a:off x="9806729" y="1330331"/>
        <a:ext cx="2676735" cy="53054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548E13-4643-4325-B391-E949327AA145}">
      <dsp:nvSpPr>
        <dsp:cNvPr id="0" name=""/>
        <dsp:cNvSpPr/>
      </dsp:nvSpPr>
      <dsp:spPr>
        <a:xfrm>
          <a:off x="4234953" y="3616746"/>
          <a:ext cx="3037111" cy="303711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i="1" kern="1200">
              <a:latin typeface="Poppins" panose="00000500000000000000" pitchFamily="2" charset="0"/>
              <a:cs typeface="Poppins" panose="00000500000000000000" pitchFamily="2" charset="0"/>
            </a:rPr>
            <a:t>Dialogues with Industry </a:t>
          </a:r>
          <a:r>
            <a:rPr lang="en-US" sz="3000" kern="1200">
              <a:latin typeface="Poppins" panose="00000500000000000000" pitchFamily="2" charset="0"/>
              <a:cs typeface="Poppins" panose="00000500000000000000" pitchFamily="2" charset="0"/>
            </a:rPr>
            <a:t>Series</a:t>
          </a:r>
        </a:p>
      </dsp:txBody>
      <dsp:txXfrm>
        <a:off x="4679728" y="4061521"/>
        <a:ext cx="2147561" cy="2147561"/>
      </dsp:txXfrm>
    </dsp:sp>
    <dsp:sp modelId="{8A03B004-BA06-4BB8-87E9-CBAC79A0BE7F}">
      <dsp:nvSpPr>
        <dsp:cNvPr id="0" name=""/>
        <dsp:cNvSpPr/>
      </dsp:nvSpPr>
      <dsp:spPr>
        <a:xfrm rot="12900000">
          <a:off x="2282717" y="3086689"/>
          <a:ext cx="2326309" cy="865576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75A5A-E9CB-43F5-BD9D-8EC90666F6B6}">
      <dsp:nvSpPr>
        <dsp:cNvPr id="0" name=""/>
        <dsp:cNvSpPr/>
      </dsp:nvSpPr>
      <dsp:spPr>
        <a:xfrm>
          <a:off x="1050444" y="1698217"/>
          <a:ext cx="2885255" cy="23082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Poppins" panose="00000500000000000000" pitchFamily="2" charset="0"/>
              <a:cs typeface="Poppins" panose="00000500000000000000" pitchFamily="2" charset="0"/>
            </a:rPr>
            <a:t>Planning Team Organization</a:t>
          </a:r>
        </a:p>
      </dsp:txBody>
      <dsp:txXfrm>
        <a:off x="1118049" y="1765822"/>
        <a:ext cx="2750045" cy="2172994"/>
      </dsp:txXfrm>
    </dsp:sp>
    <dsp:sp modelId="{BB5D245F-3A8A-4B54-90FE-DAEDA67320AD}">
      <dsp:nvSpPr>
        <dsp:cNvPr id="0" name=""/>
        <dsp:cNvSpPr/>
      </dsp:nvSpPr>
      <dsp:spPr>
        <a:xfrm rot="16200000">
          <a:off x="4590354" y="1885409"/>
          <a:ext cx="2326309" cy="865576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B32E71-46F1-4328-8CC9-333CFB8BA865}">
      <dsp:nvSpPr>
        <dsp:cNvPr id="0" name=""/>
        <dsp:cNvSpPr/>
      </dsp:nvSpPr>
      <dsp:spPr>
        <a:xfrm>
          <a:off x="4310881" y="941"/>
          <a:ext cx="2885255" cy="23082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Poppins" panose="00000500000000000000" pitchFamily="2" charset="0"/>
              <a:cs typeface="Poppins" panose="00000500000000000000" pitchFamily="2" charset="0"/>
            </a:rPr>
            <a:t>Topic Development Process</a:t>
          </a:r>
        </a:p>
      </dsp:txBody>
      <dsp:txXfrm>
        <a:off x="4378486" y="68546"/>
        <a:ext cx="2750045" cy="2172994"/>
      </dsp:txXfrm>
    </dsp:sp>
    <dsp:sp modelId="{07B91467-8A71-48C8-B0C1-F7927B812F40}">
      <dsp:nvSpPr>
        <dsp:cNvPr id="0" name=""/>
        <dsp:cNvSpPr/>
      </dsp:nvSpPr>
      <dsp:spPr>
        <a:xfrm rot="19500000">
          <a:off x="6897990" y="3086689"/>
          <a:ext cx="2326309" cy="865576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9A31B9-99CE-4D7F-9978-5C061D52E8E0}">
      <dsp:nvSpPr>
        <dsp:cNvPr id="0" name=""/>
        <dsp:cNvSpPr/>
      </dsp:nvSpPr>
      <dsp:spPr>
        <a:xfrm>
          <a:off x="7571318" y="1698217"/>
          <a:ext cx="2885255" cy="23082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Poppins" panose="00000500000000000000" pitchFamily="2" charset="0"/>
              <a:cs typeface="Poppins" panose="00000500000000000000" pitchFamily="2" charset="0"/>
            </a:rPr>
            <a:t>Panelist Selection</a:t>
          </a:r>
        </a:p>
      </dsp:txBody>
      <dsp:txXfrm>
        <a:off x="7638923" y="1765822"/>
        <a:ext cx="2750045" cy="2172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477EC-D10E-48C9-A7E4-D1E1DD19F919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572C2-A460-4976-AA6E-49D4639CE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84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01435-3E59-7659-CDB5-0F1E5600B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251F4C-05B8-4D5E-ECC6-1AC4E6EDCD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C0B0BD-0A77-66FF-7F59-AD1495AEB3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46C80-BDAC-8E5A-C27F-2E3A3ACEC3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572C2-A460-4976-AA6E-49D4639CE0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572C2-A460-4976-AA6E-49D4639CE0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48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7EDCE-A0B3-562C-18E0-E9CBEA2A6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6F44C6-329B-1643-0BC2-FFC32C8DF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7E4A26-4B94-EDA5-61A0-F462376E13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813B9-1471-5BB5-6A3A-4CE919EBE4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572C2-A460-4976-AA6E-49D4639CE0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12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A1166-6A1B-BC27-9C7E-14D8A5B9F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85D4D9-3180-FA2B-565D-BFDE47ED97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C84E63-D709-4F9A-2164-357E9C3FE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7AF97-87B2-3429-BC82-BBD585F7CE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572C2-A460-4976-AA6E-49D4639CE0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38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02182-0144-FFA1-B4D7-1223AFFC2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83C4AF-965E-4DB1-096E-4527247486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09D3EF-26C7-03D8-D389-E32B5079F8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6A2BE-9744-DDCB-8C3F-087053D583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572C2-A460-4976-AA6E-49D4639CE0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6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7.pn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7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7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7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image" Target="../media/image17.jpe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image" Target="../media/image24.jpeg"/><Relationship Id="rId21" Type="http://schemas.openxmlformats.org/officeDocument/2006/relationships/image" Target="../media/image41.jpeg"/><Relationship Id="rId7" Type="http://schemas.openxmlformats.org/officeDocument/2006/relationships/image" Target="../media/image28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image" Target="../media/image23.jpeg"/><Relationship Id="rId16" Type="http://schemas.openxmlformats.org/officeDocument/2006/relationships/image" Target="../media/image36.jpe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6.jpe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image" Target="../media/image30.png"/><Relationship Id="rId19" Type="http://schemas.openxmlformats.org/officeDocument/2006/relationships/image" Target="../media/image39.jpeg"/><Relationship Id="rId4" Type="http://schemas.openxmlformats.org/officeDocument/2006/relationships/image" Target="../media/image25.png"/><Relationship Id="rId9" Type="http://schemas.openxmlformats.org/officeDocument/2006/relationships/image" Target="../media/image7.png"/><Relationship Id="rId14" Type="http://schemas.openxmlformats.org/officeDocument/2006/relationships/image" Target="../media/image34.png"/><Relationship Id="rId22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5CC155-943D-03C2-B51D-2DEDCB6C4A37}"/>
              </a:ext>
            </a:extLst>
          </p:cNvPr>
          <p:cNvSpPr/>
          <p:nvPr/>
        </p:nvSpPr>
        <p:spPr>
          <a:xfrm>
            <a:off x="943428" y="8726714"/>
            <a:ext cx="4281714" cy="6894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0" y="-2900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223" r="-2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1820" y="3217154"/>
            <a:ext cx="13971896" cy="1648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917"/>
              </a:lnSpc>
            </a:pPr>
            <a:r>
              <a:rPr lang="en-US" sz="6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Accelerating the Ocean Enterprise</a:t>
            </a:r>
            <a:endParaRPr lang="en-US" sz="6000" b="1">
              <a:solidFill>
                <a:srgbClr val="FFFFFF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5135833"/>
            <a:ext cx="13525495" cy="2691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2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Presented by:</a:t>
            </a:r>
            <a:r>
              <a:rPr lang="en-US" sz="24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>
              <a:lnSpc>
                <a:spcPts val="4320"/>
              </a:lnSpc>
            </a:pPr>
            <a:r>
              <a:rPr lang="en-US" sz="2000" b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+ </a:t>
            </a:r>
            <a:r>
              <a:rPr lang="en-US"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Hans Van </a:t>
            </a:r>
            <a:r>
              <a:rPr lang="en-US" sz="200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Sumeren</a:t>
            </a:r>
            <a:r>
              <a:rPr lang="en-US"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Senior Director, Ocean Enterprise Initiative, Marine Technology Society (MTS)</a:t>
            </a:r>
            <a:endParaRPr lang="en-US" sz="2000">
              <a:solidFill>
                <a:srgbClr val="FFFFFF"/>
              </a:solidFill>
              <a:latin typeface="Poppins Light"/>
              <a:ea typeface="Poppins Light"/>
              <a:cs typeface="Poppins Light"/>
            </a:endParaRPr>
          </a:p>
          <a:p>
            <a:pPr>
              <a:lnSpc>
                <a:spcPts val="4320"/>
              </a:lnSpc>
            </a:pPr>
            <a:r>
              <a:rPr lang="en-US" sz="2000" b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+</a:t>
            </a:r>
            <a:r>
              <a:rPr lang="en-US"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Caisey Hoffman, Manager, Ocean Enterprise Initiative, Marine Technology Society (MTS)</a:t>
            </a:r>
            <a:endParaRPr lang="en-US" sz="2000">
              <a:solidFill>
                <a:srgbClr val="FFFFFF"/>
              </a:solidFill>
              <a:latin typeface="Poppins Light"/>
              <a:ea typeface="Poppins Light"/>
              <a:cs typeface="Poppins Light"/>
            </a:endParaRPr>
          </a:p>
          <a:p>
            <a:pPr>
              <a:lnSpc>
                <a:spcPts val="4320"/>
              </a:lnSpc>
            </a:pPr>
            <a:r>
              <a:rPr lang="en-US" sz="2000" b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+</a:t>
            </a:r>
            <a:r>
              <a:rPr lang="en-US"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Peer </a:t>
            </a:r>
            <a:r>
              <a:rPr lang="en-US" sz="200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Fietzek</a:t>
            </a:r>
            <a:r>
              <a:rPr lang="en-US"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Senior Business Development Manager Ocean Science, Kongsberg Discovery</a:t>
            </a:r>
            <a:endParaRPr lang="en-US" sz="2000">
              <a:solidFill>
                <a:srgbClr val="FFFFFF"/>
              </a:solidFill>
              <a:latin typeface="Poppins Light"/>
              <a:ea typeface="Poppins Light"/>
              <a:cs typeface="Poppins Light"/>
            </a:endParaRPr>
          </a:p>
          <a:p>
            <a:pPr>
              <a:lnSpc>
                <a:spcPts val="4320"/>
              </a:lnSpc>
            </a:pPr>
            <a:r>
              <a:rPr lang="en-US" sz="2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+ Patrick Gorringe, Global Ocean Observing System (GOOS)</a:t>
            </a:r>
            <a:endParaRPr lang="en-US" sz="2000">
              <a:solidFill>
                <a:srgbClr val="FFFFFF"/>
              </a:solidFill>
              <a:latin typeface="Poppins Light"/>
              <a:ea typeface="Poppins Light"/>
              <a:cs typeface="Poppins Ligh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01271" y="8836943"/>
            <a:ext cx="3954685" cy="449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0"/>
              </a:lnSpc>
            </a:pPr>
            <a:r>
              <a:rPr lang="en-US" sz="2600" b="1">
                <a:solidFill>
                  <a:srgbClr val="007DC3"/>
                </a:solidFill>
                <a:latin typeface="Poppins Bold"/>
                <a:ea typeface="Poppins Bold"/>
                <a:cs typeface="Poppins Bold"/>
                <a:sym typeface="Poppins Bold"/>
              </a:rPr>
              <a:t>oceanenterprise.com</a:t>
            </a:r>
            <a:endParaRPr lang="en-US" sz="2600" b="1">
              <a:solidFill>
                <a:srgbClr val="007DC3"/>
              </a:solidFill>
              <a:latin typeface="Poppins Bold"/>
              <a:ea typeface="Poppins Bold"/>
              <a:cs typeface="Poppins Bold"/>
            </a:endParaRPr>
          </a:p>
        </p:txBody>
      </p:sp>
      <p:sp>
        <p:nvSpPr>
          <p:cNvPr id="7" name="AutoShape 7"/>
          <p:cNvSpPr/>
          <p:nvPr/>
        </p:nvSpPr>
        <p:spPr>
          <a:xfrm flipV="1">
            <a:off x="15773140" y="1028700"/>
            <a:ext cx="0" cy="822960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233941" y="3558565"/>
            <a:ext cx="1596208" cy="965706"/>
          </a:xfrm>
          <a:custGeom>
            <a:avLst/>
            <a:gdLst/>
            <a:ahLst/>
            <a:cxnLst/>
            <a:rect l="l" t="t" r="r" b="b"/>
            <a:pathLst>
              <a:path w="1596208" h="965706">
                <a:moveTo>
                  <a:pt x="0" y="0"/>
                </a:moveTo>
                <a:lnTo>
                  <a:pt x="1596208" y="0"/>
                </a:lnTo>
                <a:lnTo>
                  <a:pt x="1596208" y="965706"/>
                </a:lnTo>
                <a:lnTo>
                  <a:pt x="0" y="965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448767" y="5679886"/>
            <a:ext cx="1168963" cy="1168963"/>
          </a:xfrm>
          <a:custGeom>
            <a:avLst/>
            <a:gdLst/>
            <a:ahLst/>
            <a:cxnLst/>
            <a:rect l="l" t="t" r="r" b="b"/>
            <a:pathLst>
              <a:path w="1168963" h="1168963">
                <a:moveTo>
                  <a:pt x="0" y="0"/>
                </a:moveTo>
                <a:lnTo>
                  <a:pt x="1168963" y="0"/>
                </a:lnTo>
                <a:lnTo>
                  <a:pt x="1168963" y="1168963"/>
                </a:lnTo>
                <a:lnTo>
                  <a:pt x="0" y="1168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159879" y="8001374"/>
            <a:ext cx="1744332" cy="758785"/>
          </a:xfrm>
          <a:custGeom>
            <a:avLst/>
            <a:gdLst/>
            <a:ahLst/>
            <a:cxnLst/>
            <a:rect l="l" t="t" r="r" b="b"/>
            <a:pathLst>
              <a:path w="1744332" h="758785">
                <a:moveTo>
                  <a:pt x="0" y="0"/>
                </a:moveTo>
                <a:lnTo>
                  <a:pt x="1744333" y="0"/>
                </a:lnTo>
                <a:lnTo>
                  <a:pt x="1744333" y="758785"/>
                </a:lnTo>
                <a:lnTo>
                  <a:pt x="0" y="758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092244" y="1526841"/>
            <a:ext cx="1879604" cy="879198"/>
          </a:xfrm>
          <a:custGeom>
            <a:avLst/>
            <a:gdLst/>
            <a:ahLst/>
            <a:cxnLst/>
            <a:rect l="l" t="t" r="r" b="b"/>
            <a:pathLst>
              <a:path w="1879604" h="879198">
                <a:moveTo>
                  <a:pt x="0" y="0"/>
                </a:moveTo>
                <a:lnTo>
                  <a:pt x="1879603" y="0"/>
                </a:lnTo>
                <a:lnTo>
                  <a:pt x="1879603" y="879199"/>
                </a:lnTo>
                <a:lnTo>
                  <a:pt x="0" y="8791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0869" t="-88236" r="-11067" b="-917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38F17E80-A24E-9F93-9997-3C6A3CE66330}"/>
              </a:ext>
            </a:extLst>
          </p:cNvPr>
          <p:cNvSpPr/>
          <p:nvPr/>
        </p:nvSpPr>
        <p:spPr>
          <a:xfrm>
            <a:off x="1028700" y="1028700"/>
            <a:ext cx="6695242" cy="1063995"/>
          </a:xfrm>
          <a:custGeom>
            <a:avLst/>
            <a:gdLst/>
            <a:ahLst/>
            <a:cxnLst/>
            <a:rect l="l" t="t" r="r" b="b"/>
            <a:pathLst>
              <a:path w="6695242" h="1063995">
                <a:moveTo>
                  <a:pt x="0" y="0"/>
                </a:moveTo>
                <a:lnTo>
                  <a:pt x="6695242" y="0"/>
                </a:lnTo>
                <a:lnTo>
                  <a:pt x="6695242" y="1063995"/>
                </a:lnTo>
                <a:lnTo>
                  <a:pt x="0" y="10639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5102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13675" y="2707946"/>
            <a:ext cx="18286461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228881" y="1303802"/>
            <a:ext cx="7583196" cy="799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 spc="-14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Foundational Drivers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44862" y="3369934"/>
            <a:ext cx="15407800" cy="5392031"/>
            <a:chOff x="0" y="0"/>
            <a:chExt cx="20543735" cy="7189375"/>
          </a:xfrm>
        </p:grpSpPr>
        <p:sp>
          <p:nvSpPr>
            <p:cNvPr id="5" name="TextBox 5"/>
            <p:cNvSpPr txBox="1"/>
            <p:nvPr/>
          </p:nvSpPr>
          <p:spPr>
            <a:xfrm>
              <a:off x="0" y="3628571"/>
              <a:ext cx="5908887" cy="3560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 dirty="0">
                  <a:solidFill>
                    <a:srgbClr val="000000"/>
                  </a:solidFill>
                  <a:latin typeface="Poppins"/>
                  <a:ea typeface="Poppins Light"/>
                  <a:cs typeface="Poppins"/>
                  <a:sym typeface="Poppins Light"/>
                </a:rPr>
                <a:t>A robust Ocean Enterprise </a:t>
              </a:r>
              <a:r>
                <a:rPr lang="en-US" sz="2500" dirty="0">
                  <a:solidFill>
                    <a:srgbClr val="FF0000"/>
                  </a:solidFill>
                  <a:latin typeface="Poppins"/>
                  <a:ea typeface="Poppins Light"/>
                  <a:cs typeface="Poppins"/>
                  <a:sym typeface="Poppins Light"/>
                </a:rPr>
                <a:t>recognized as essential to lives and livelihoods</a:t>
              </a:r>
              <a:r>
                <a:rPr lang="en-US" sz="2500" dirty="0">
                  <a:solidFill>
                    <a:srgbClr val="000000"/>
                  </a:solidFill>
                  <a:latin typeface="Poppins"/>
                  <a:ea typeface="Poppins Light"/>
                  <a:cs typeface="Poppins"/>
                  <a:sym typeface="Poppins Light"/>
                </a:rPr>
                <a:t>; ocean knowledge, products, and services are no longer considered peripheral.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704647"/>
              <a:ext cx="5908887" cy="695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1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Essential Service</a:t>
              </a:r>
              <a:endParaRPr lang="en-US" sz="3000" b="1">
                <a:solidFill>
                  <a:srgbClr val="007DC3"/>
                </a:solidFill>
                <a:latin typeface="Poppins Bold"/>
                <a:ea typeface="Poppins Bold"/>
                <a:cs typeface="Poppins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382087" y="3628571"/>
              <a:ext cx="6417738" cy="3560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Poppins"/>
                  <a:ea typeface="Poppins Light"/>
                  <a:cs typeface="Poppins"/>
                  <a:sym typeface="Poppins Light"/>
                </a:rPr>
                <a:t>The Ocean Enterprise is visible, identifiable, and</a:t>
              </a:r>
              <a:r>
                <a:rPr lang="en-US" sz="2500" b="1">
                  <a:solidFill>
                    <a:srgbClr val="000000"/>
                  </a:solidFill>
                  <a:latin typeface="Poppins"/>
                  <a:ea typeface="Poppins Light"/>
                  <a:cs typeface="Poppins"/>
                  <a:sym typeface="Poppins Light"/>
                </a:rPr>
                <a:t> </a:t>
              </a:r>
              <a:r>
                <a:rPr lang="en-US" sz="2500">
                  <a:solidFill>
                    <a:srgbClr val="FF0000"/>
                  </a:solidFill>
                  <a:latin typeface="Poppins"/>
                  <a:ea typeface="Poppins Light"/>
                  <a:cs typeface="Poppins"/>
                  <a:sym typeface="Poppins Light"/>
                </a:rPr>
                <a:t>recognized as a strong contributor</a:t>
              </a:r>
              <a:r>
                <a:rPr lang="en-US" sz="2500" b="1">
                  <a:solidFill>
                    <a:srgbClr val="000000"/>
                  </a:solidFill>
                  <a:latin typeface="Poppins"/>
                  <a:ea typeface="Poppins Light"/>
                  <a:cs typeface="Poppins"/>
                  <a:sym typeface="Poppins Light"/>
                </a:rPr>
                <a:t> </a:t>
              </a:r>
              <a:r>
                <a:rPr lang="en-US" sz="2500">
                  <a:solidFill>
                    <a:srgbClr val="000000"/>
                  </a:solidFill>
                  <a:latin typeface="Poppins"/>
                  <a:ea typeface="Poppins Light"/>
                  <a:cs typeface="Poppins"/>
                  <a:sym typeface="Poppins Light"/>
                </a:rPr>
                <a:t>to the global Gross Domestic Product (GDP).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986739" y="2704647"/>
              <a:ext cx="5206763" cy="695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1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Visible Enterprise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5275083" y="3628571"/>
              <a:ext cx="5268652" cy="2962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Poppins"/>
                  <a:ea typeface="Poppins Light"/>
                  <a:cs typeface="Poppins"/>
                  <a:sym typeface="Poppins Light"/>
                </a:rPr>
                <a:t>The ocean observing products and services sector is </a:t>
              </a:r>
              <a:r>
                <a:rPr lang="en-US" sz="2500">
                  <a:solidFill>
                    <a:srgbClr val="FF0000"/>
                  </a:solidFill>
                  <a:latin typeface="Poppins"/>
                  <a:ea typeface="Poppins Light"/>
                  <a:cs typeface="Poppins"/>
                  <a:sym typeface="Poppins Light"/>
                </a:rPr>
                <a:t>identified as a distinct market sector that attracts investment</a:t>
              </a:r>
              <a:r>
                <a:rPr lang="en-US" sz="2500">
                  <a:solidFill>
                    <a:srgbClr val="000000"/>
                  </a:solidFill>
                  <a:latin typeface="Poppins"/>
                  <a:ea typeface="Poppins Light"/>
                  <a:cs typeface="Poppins"/>
                  <a:sym typeface="Poppins Light"/>
                </a:rPr>
                <a:t>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5275917" y="2700412"/>
              <a:ext cx="5267818" cy="695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1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Distinct Market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936025" y="0"/>
              <a:ext cx="2036837" cy="2036837"/>
            </a:xfrm>
            <a:custGeom>
              <a:avLst/>
              <a:gdLst/>
              <a:ahLst/>
              <a:cxnLst/>
              <a:rect l="l" t="t" r="r" b="b"/>
              <a:pathLst>
                <a:path w="2036837" h="2036837">
                  <a:moveTo>
                    <a:pt x="0" y="0"/>
                  </a:moveTo>
                  <a:lnTo>
                    <a:pt x="2036837" y="0"/>
                  </a:lnTo>
                  <a:lnTo>
                    <a:pt x="2036837" y="2036837"/>
                  </a:lnTo>
                  <a:lnTo>
                    <a:pt x="0" y="2036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9560950" y="0"/>
              <a:ext cx="2060013" cy="2036837"/>
            </a:xfrm>
            <a:custGeom>
              <a:avLst/>
              <a:gdLst/>
              <a:ahLst/>
              <a:cxnLst/>
              <a:rect l="l" t="t" r="r" b="b"/>
              <a:pathLst>
                <a:path w="2060013" h="2036837">
                  <a:moveTo>
                    <a:pt x="0" y="0"/>
                  </a:moveTo>
                  <a:lnTo>
                    <a:pt x="2060012" y="0"/>
                  </a:lnTo>
                  <a:lnTo>
                    <a:pt x="2060012" y="2036837"/>
                  </a:lnTo>
                  <a:lnTo>
                    <a:pt x="0" y="2036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6860116" y="0"/>
              <a:ext cx="2036837" cy="2036837"/>
            </a:xfrm>
            <a:custGeom>
              <a:avLst/>
              <a:gdLst/>
              <a:ahLst/>
              <a:cxnLst/>
              <a:rect l="l" t="t" r="r" b="b"/>
              <a:pathLst>
                <a:path w="2036837" h="2036837">
                  <a:moveTo>
                    <a:pt x="0" y="0"/>
                  </a:moveTo>
                  <a:lnTo>
                    <a:pt x="2036837" y="0"/>
                  </a:lnTo>
                  <a:lnTo>
                    <a:pt x="2036837" y="2036837"/>
                  </a:lnTo>
                  <a:lnTo>
                    <a:pt x="0" y="2036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377271" y="9258300"/>
            <a:ext cx="2470171" cy="387633"/>
          </a:xfrm>
          <a:custGeom>
            <a:avLst/>
            <a:gdLst/>
            <a:ahLst/>
            <a:cxnLst/>
            <a:rect l="l" t="t" r="r" b="b"/>
            <a:pathLst>
              <a:path w="2470171" h="387633">
                <a:moveTo>
                  <a:pt x="0" y="0"/>
                </a:moveTo>
                <a:lnTo>
                  <a:pt x="2470172" y="0"/>
                </a:lnTo>
                <a:lnTo>
                  <a:pt x="2470172" y="387633"/>
                </a:lnTo>
                <a:lnTo>
                  <a:pt x="0" y="3876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6098689" y="2286301"/>
            <a:ext cx="6359874" cy="426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 Robust Ocean Enterprise that is: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D15C7-C957-1385-E8A7-EF4E8FCAB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6A8A9EB-9949-5E85-76F8-289D772B78A4}"/>
              </a:ext>
            </a:extLst>
          </p:cNvPr>
          <p:cNvSpPr txBox="1"/>
          <p:nvPr/>
        </p:nvSpPr>
        <p:spPr>
          <a:xfrm>
            <a:off x="144815" y="433008"/>
            <a:ext cx="11420353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000" i="1" dirty="0">
                <a:latin typeface="Poppins Bold"/>
                <a:cs typeface="Poppins Bold"/>
              </a:rPr>
              <a:t>Dialogues with Industry</a:t>
            </a:r>
          </a:p>
          <a:p>
            <a:pPr algn="ctr"/>
            <a:r>
              <a:rPr lang="en-US" sz="2400" b="1" i="1" spc="-14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</a:rPr>
              <a:t>Inaugural Dialogues Series 2022-2023</a:t>
            </a:r>
            <a:endParaRPr lang="en-US" sz="2400" b="1" i="1" spc="-140" dirty="0">
              <a:solidFill>
                <a:srgbClr val="000000"/>
              </a:solidFill>
              <a:latin typeface="Poppins Bold" panose="00000800000000000000" charset="0"/>
              <a:ea typeface="Poppins Bold"/>
              <a:cs typeface="Poppins Bold" panose="00000800000000000000" charset="0"/>
            </a:endParaRPr>
          </a:p>
          <a:p>
            <a:pPr algn="ctr"/>
            <a:r>
              <a:rPr lang="en-US" sz="5000" i="1" dirty="0">
                <a:latin typeface="Poppins Bold"/>
                <a:cs typeface="Poppins Bold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67989C-C572-6AF4-C583-7B4AA2D900F2}"/>
              </a:ext>
            </a:extLst>
          </p:cNvPr>
          <p:cNvSpPr txBox="1"/>
          <p:nvPr/>
        </p:nvSpPr>
        <p:spPr>
          <a:xfrm>
            <a:off x="12287287" y="863895"/>
            <a:ext cx="4852845" cy="63709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latin typeface="Poppins"/>
                <a:cs typeface="Poppins"/>
              </a:rPr>
              <a:t>Key Takeaways </a:t>
            </a:r>
          </a:p>
          <a:p>
            <a:endParaRPr lang="en-US" sz="2400" b="1" dirty="0">
              <a:latin typeface="Poppins"/>
              <a:cs typeface="Poppi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oppins"/>
                <a:cs typeface="Poppins"/>
              </a:rPr>
              <a:t>Ocean observing and services not seen as an independent market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oppins"/>
                <a:cs typeface="Poppins"/>
              </a:rPr>
              <a:t>Articulating market size will help drive investment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oppins"/>
                <a:cs typeface="Poppins"/>
              </a:rPr>
              <a:t>Aggregation od demand a barrier to Ocean Enterprise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oppins"/>
                <a:cs typeface="Poppins"/>
              </a:rPr>
              <a:t>Ocean observing can de-risk blue investment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oppins"/>
                <a:cs typeface="Poppins"/>
              </a:rPr>
              <a:t>Perception change needed from being peripheral to essential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oppins"/>
                <a:cs typeface="Poppins"/>
              </a:rPr>
              <a:t>Data as a service – a paradigm shift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Poppins"/>
              <a:cs typeface="Poppins"/>
            </a:endParaRPr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B2971C65-67A9-D66C-4C96-F94DE4F910BC}"/>
              </a:ext>
            </a:extLst>
          </p:cNvPr>
          <p:cNvSpPr/>
          <p:nvPr/>
        </p:nvSpPr>
        <p:spPr>
          <a:xfrm>
            <a:off x="14377271" y="9258300"/>
            <a:ext cx="2470171" cy="387633"/>
          </a:xfrm>
          <a:custGeom>
            <a:avLst/>
            <a:gdLst/>
            <a:ahLst/>
            <a:cxnLst/>
            <a:rect l="l" t="t" r="r" b="b"/>
            <a:pathLst>
              <a:path w="2470171" h="387633">
                <a:moveTo>
                  <a:pt x="0" y="0"/>
                </a:moveTo>
                <a:lnTo>
                  <a:pt x="2470172" y="0"/>
                </a:lnTo>
                <a:lnTo>
                  <a:pt x="2470172" y="387633"/>
                </a:lnTo>
                <a:lnTo>
                  <a:pt x="0" y="38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F451E009-FD04-BD78-227D-72CABFEF68D8}"/>
              </a:ext>
            </a:extLst>
          </p:cNvPr>
          <p:cNvSpPr/>
          <p:nvPr/>
        </p:nvSpPr>
        <p:spPr>
          <a:xfrm flipH="1" flipV="1">
            <a:off x="11926227" y="863895"/>
            <a:ext cx="0" cy="855921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2F2FA9-9163-E4C3-F563-B41E7FEFAEB7}"/>
              </a:ext>
            </a:extLst>
          </p:cNvPr>
          <p:cNvSpPr txBox="1"/>
          <p:nvPr/>
        </p:nvSpPr>
        <p:spPr>
          <a:xfrm>
            <a:off x="1292565" y="7709261"/>
            <a:ext cx="314975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>
                <a:solidFill>
                  <a:srgbClr val="111111"/>
                </a:solidFill>
                <a:latin typeface="Poppins Bold"/>
                <a:ea typeface="Calibri"/>
                <a:cs typeface="Poppins Bold"/>
              </a:rPr>
              <a:t>Read the Full Roadmap</a:t>
            </a:r>
            <a:endParaRPr lang="en-US" sz="3200" dirty="0">
              <a:solidFill>
                <a:srgbClr val="000000"/>
              </a:solidFill>
              <a:latin typeface="Poppins Bold"/>
              <a:ea typeface="Calibri"/>
              <a:cs typeface="Poppins Bold"/>
            </a:endParaRPr>
          </a:p>
          <a:p>
            <a:pPr algn="ctr"/>
            <a:endParaRPr lang="en-US" sz="2000" i="1" dirty="0">
              <a:solidFill>
                <a:srgbClr val="111111"/>
              </a:solidFill>
              <a:latin typeface="Poppins Bold"/>
              <a:ea typeface="Calibri"/>
              <a:cs typeface="Poppins Bold"/>
            </a:endParaRPr>
          </a:p>
          <a:p>
            <a:pPr algn="ctr"/>
            <a:endParaRPr lang="en-US" sz="2400" dirty="0">
              <a:solidFill>
                <a:srgbClr val="111111"/>
              </a:solidFill>
              <a:latin typeface="Poppins Bold"/>
              <a:ea typeface="Calibri"/>
              <a:cs typeface="Calibri"/>
            </a:endParaRPr>
          </a:p>
        </p:txBody>
      </p:sp>
      <p:pic>
        <p:nvPicPr>
          <p:cNvPr id="11" name="Picture 10" descr="A cover of a book&#10;&#10;AI-generated content may be incorrect.">
            <a:extLst>
              <a:ext uri="{FF2B5EF4-FFF2-40B4-BE49-F238E27FC236}">
                <a16:creationId xmlns:a16="http://schemas.microsoft.com/office/drawing/2014/main" id="{85B4AB3A-BBAA-FFBD-D92D-035C6C60C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5560">
            <a:off x="5449220" y="2548798"/>
            <a:ext cx="5713628" cy="7061976"/>
          </a:xfrm>
          <a:prstGeom prst="rect">
            <a:avLst/>
          </a:prstGeom>
        </p:spPr>
      </p:pic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AE50C56-A7C8-D9DB-0143-B648662E8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7" t="33873" r="30448" b="34179"/>
          <a:stretch/>
        </p:blipFill>
        <p:spPr>
          <a:xfrm>
            <a:off x="347870" y="2386466"/>
            <a:ext cx="5039140" cy="510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81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8AB7B3D-C321-37D7-1AD5-B8A61AF86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31" y="1417218"/>
            <a:ext cx="10953290" cy="888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F36D2-FA92-6FD8-DE55-6F2E42453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5701" y="396990"/>
            <a:ext cx="10234592" cy="94198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>
                <a:latin typeface="Poppins"/>
                <a:ea typeface="Calibri"/>
                <a:cs typeface="Calibri"/>
              </a:rPr>
              <a:t>Dialogues With Industry</a:t>
            </a:r>
          </a:p>
          <a:p>
            <a:pPr marL="0" indent="0" algn="ctr">
              <a:buNone/>
            </a:pPr>
            <a:r>
              <a:rPr lang="en-US" b="1">
                <a:latin typeface="Poppins"/>
                <a:ea typeface="Calibri"/>
                <a:cs typeface="Calibri"/>
              </a:rPr>
              <a:t>Roadmap Structure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BC4A8A9-DD28-9A8A-C4AB-7A4BD7C810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6904683"/>
              </p:ext>
            </p:extLst>
          </p:nvPr>
        </p:nvGraphicFramePr>
        <p:xfrm>
          <a:off x="177421" y="2398606"/>
          <a:ext cx="6594835" cy="5489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37" name="Freeform 14">
            <a:extLst>
              <a:ext uri="{FF2B5EF4-FFF2-40B4-BE49-F238E27FC236}">
                <a16:creationId xmlns:a16="http://schemas.microsoft.com/office/drawing/2014/main" id="{D2482D21-4D86-C75F-9E40-36141FF66A2F}"/>
              </a:ext>
            </a:extLst>
          </p:cNvPr>
          <p:cNvSpPr/>
          <p:nvPr/>
        </p:nvSpPr>
        <p:spPr>
          <a:xfrm>
            <a:off x="561880" y="611257"/>
            <a:ext cx="2470171" cy="387633"/>
          </a:xfrm>
          <a:custGeom>
            <a:avLst/>
            <a:gdLst/>
            <a:ahLst/>
            <a:cxnLst/>
            <a:rect l="l" t="t" r="r" b="b"/>
            <a:pathLst>
              <a:path w="2470171" h="387633">
                <a:moveTo>
                  <a:pt x="0" y="0"/>
                </a:moveTo>
                <a:lnTo>
                  <a:pt x="2470172" y="0"/>
                </a:lnTo>
                <a:lnTo>
                  <a:pt x="2470172" y="387633"/>
                </a:lnTo>
                <a:lnTo>
                  <a:pt x="0" y="3876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9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63895"/>
            <a:ext cx="7481406" cy="8559210"/>
          </a:xfrm>
          <a:custGeom>
            <a:avLst/>
            <a:gdLst/>
            <a:ahLst/>
            <a:cxnLst/>
            <a:rect l="l" t="t" r="r" b="b"/>
            <a:pathLst>
              <a:path w="7481406" h="8559210">
                <a:moveTo>
                  <a:pt x="0" y="0"/>
                </a:moveTo>
                <a:lnTo>
                  <a:pt x="7481406" y="0"/>
                </a:lnTo>
                <a:lnTo>
                  <a:pt x="7481406" y="8559210"/>
                </a:lnTo>
                <a:lnTo>
                  <a:pt x="0" y="85592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389" r="-399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H="1" flipV="1">
            <a:off x="9218725" y="863895"/>
            <a:ext cx="0" cy="855921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949658" y="9263746"/>
            <a:ext cx="2569137" cy="403164"/>
          </a:xfrm>
          <a:custGeom>
            <a:avLst/>
            <a:gdLst/>
            <a:ahLst/>
            <a:cxnLst/>
            <a:rect l="l" t="t" r="r" b="b"/>
            <a:pathLst>
              <a:path w="2569137" h="403164">
                <a:moveTo>
                  <a:pt x="0" y="0"/>
                </a:moveTo>
                <a:lnTo>
                  <a:pt x="2569137" y="0"/>
                </a:lnTo>
                <a:lnTo>
                  <a:pt x="2569137" y="403164"/>
                </a:lnTo>
                <a:lnTo>
                  <a:pt x="0" y="4031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89403" y="4828377"/>
            <a:ext cx="702740" cy="600843"/>
          </a:xfrm>
          <a:custGeom>
            <a:avLst/>
            <a:gdLst/>
            <a:ahLst/>
            <a:cxnLst/>
            <a:rect l="l" t="t" r="r" b="b"/>
            <a:pathLst>
              <a:path w="702740" h="600843">
                <a:moveTo>
                  <a:pt x="0" y="0"/>
                </a:moveTo>
                <a:lnTo>
                  <a:pt x="702740" y="0"/>
                </a:lnTo>
                <a:lnTo>
                  <a:pt x="702740" y="600843"/>
                </a:lnTo>
                <a:lnTo>
                  <a:pt x="0" y="600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689403" y="3518441"/>
            <a:ext cx="702740" cy="702740"/>
          </a:xfrm>
          <a:custGeom>
            <a:avLst/>
            <a:gdLst/>
            <a:ahLst/>
            <a:cxnLst/>
            <a:rect l="l" t="t" r="r" b="b"/>
            <a:pathLst>
              <a:path w="702740" h="702740">
                <a:moveTo>
                  <a:pt x="0" y="0"/>
                </a:moveTo>
                <a:lnTo>
                  <a:pt x="702740" y="0"/>
                </a:lnTo>
                <a:lnTo>
                  <a:pt x="702740" y="702741"/>
                </a:lnTo>
                <a:lnTo>
                  <a:pt x="0" y="7027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705913" y="2237274"/>
            <a:ext cx="733390" cy="783327"/>
          </a:xfrm>
          <a:custGeom>
            <a:avLst/>
            <a:gdLst/>
            <a:ahLst/>
            <a:cxnLst/>
            <a:rect l="l" t="t" r="r" b="b"/>
            <a:pathLst>
              <a:path w="733390" h="783327">
                <a:moveTo>
                  <a:pt x="0" y="0"/>
                </a:moveTo>
                <a:lnTo>
                  <a:pt x="733391" y="0"/>
                </a:lnTo>
                <a:lnTo>
                  <a:pt x="733391" y="783328"/>
                </a:lnTo>
                <a:lnTo>
                  <a:pt x="0" y="7833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705913" y="6201150"/>
            <a:ext cx="734384" cy="734384"/>
          </a:xfrm>
          <a:custGeom>
            <a:avLst/>
            <a:gdLst/>
            <a:ahLst/>
            <a:cxnLst/>
            <a:rect l="l" t="t" r="r" b="b"/>
            <a:pathLst>
              <a:path w="734384" h="734384">
                <a:moveTo>
                  <a:pt x="0" y="0"/>
                </a:moveTo>
                <a:lnTo>
                  <a:pt x="734384" y="0"/>
                </a:lnTo>
                <a:lnTo>
                  <a:pt x="734384" y="734384"/>
                </a:lnTo>
                <a:lnTo>
                  <a:pt x="0" y="7343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29493" y="7809035"/>
            <a:ext cx="686230" cy="778701"/>
          </a:xfrm>
          <a:custGeom>
            <a:avLst/>
            <a:gdLst/>
            <a:ahLst/>
            <a:cxnLst/>
            <a:rect l="l" t="t" r="r" b="b"/>
            <a:pathLst>
              <a:path w="686230" h="778701">
                <a:moveTo>
                  <a:pt x="0" y="0"/>
                </a:moveTo>
                <a:lnTo>
                  <a:pt x="686231" y="0"/>
                </a:lnTo>
                <a:lnTo>
                  <a:pt x="686231" y="778700"/>
                </a:lnTo>
                <a:lnTo>
                  <a:pt x="0" y="778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705913" y="1041569"/>
            <a:ext cx="7331956" cy="61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99"/>
              </a:lnSpc>
            </a:pPr>
            <a:r>
              <a:rPr lang="en-US" sz="4650" b="1" spc="-11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Maturation Benefits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47744" y="2221773"/>
            <a:ext cx="5974140" cy="79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Blue workforce growth</a:t>
            </a: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from technician to engineers and scientists.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48737" y="3461291"/>
            <a:ext cx="5974140" cy="79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Increased manufacturing</a:t>
            </a: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supporting new technology development.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48737" y="4700810"/>
            <a:ext cx="5974140" cy="79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Increased private investment </a:t>
            </a: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and new business development.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748737" y="5940328"/>
            <a:ext cx="5974140" cy="1211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Dual use of observing data</a:t>
            </a: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for defense/commercial and public consumption.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47744" y="7570371"/>
            <a:ext cx="5974140" cy="1211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Ocean observing innovation</a:t>
            </a:r>
            <a:r>
              <a:rPr lang="en-US" sz="2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benefits all market segments, and businesses can exploit them commercially.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4384675"/>
          </a:xfrm>
          <a:custGeom>
            <a:avLst/>
            <a:gdLst/>
            <a:ahLst/>
            <a:cxnLst/>
            <a:rect l="l" t="t" r="r" b="b"/>
            <a:pathLst>
              <a:path w="18288000" h="4384675">
                <a:moveTo>
                  <a:pt x="0" y="0"/>
                </a:moveTo>
                <a:lnTo>
                  <a:pt x="18288000" y="0"/>
                </a:lnTo>
                <a:lnTo>
                  <a:pt x="18288000" y="4384675"/>
                </a:lnTo>
                <a:lnTo>
                  <a:pt x="0" y="4384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26" t="-62564" r="-6664" b="-955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H="1" flipV="1">
            <a:off x="6734407" y="5143500"/>
            <a:ext cx="0" cy="444441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8870667"/>
            <a:ext cx="2470171" cy="387633"/>
          </a:xfrm>
          <a:custGeom>
            <a:avLst/>
            <a:gdLst/>
            <a:ahLst/>
            <a:cxnLst/>
            <a:rect l="l" t="t" r="r" b="b"/>
            <a:pathLst>
              <a:path w="2470171" h="387633">
                <a:moveTo>
                  <a:pt x="0" y="0"/>
                </a:moveTo>
                <a:lnTo>
                  <a:pt x="2470171" y="0"/>
                </a:lnTo>
                <a:lnTo>
                  <a:pt x="2470171" y="387633"/>
                </a:lnTo>
                <a:lnTo>
                  <a:pt x="0" y="38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07839" y="5205593"/>
            <a:ext cx="7308562" cy="217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 b="1" spc="-140">
                <a:solidFill>
                  <a:srgbClr val="000000"/>
                </a:solidFill>
                <a:latin typeface="Poppins Bold"/>
                <a:ea typeface="Poppins Semi-Bold"/>
                <a:cs typeface="Poppins Bold"/>
              </a:rPr>
              <a:t>Ocean Enterprise</a:t>
            </a:r>
            <a:endParaRPr lang="en-US" sz="5600" b="1" spc="-140">
              <a:solidFill>
                <a:srgbClr val="000000"/>
              </a:solidFill>
              <a:latin typeface="Poppins Bold"/>
              <a:ea typeface="Poppins Semi-Bold"/>
              <a:cs typeface="Poppins Bold"/>
              <a:sym typeface="Poppins Semi-Bold"/>
            </a:endParaRPr>
          </a:p>
          <a:p>
            <a:pPr>
              <a:lnSpc>
                <a:spcPts val="5600"/>
              </a:lnSpc>
            </a:pPr>
            <a:r>
              <a:rPr lang="en-US" sz="5600" b="1" spc="-140">
                <a:solidFill>
                  <a:srgbClr val="000000"/>
                </a:solidFill>
                <a:latin typeface="Poppins Bold"/>
                <a:ea typeface="Poppins Semi-Bold"/>
                <a:cs typeface="Poppins Bold"/>
                <a:sym typeface="Poppins Semi-Bold"/>
              </a:rPr>
              <a:t>Initiative</a:t>
            </a:r>
            <a:endParaRPr lang="en-US" sz="5600" b="1" spc="-140">
              <a:solidFill>
                <a:srgbClr val="000000"/>
              </a:solidFill>
              <a:latin typeface="Poppins Bold"/>
              <a:ea typeface="Poppins Semi-Bold"/>
              <a:cs typeface="Poppins Bold"/>
            </a:endParaRPr>
          </a:p>
          <a:p>
            <a:pPr algn="l">
              <a:lnSpc>
                <a:spcPts val="5600"/>
              </a:lnSpc>
            </a:pPr>
            <a:r>
              <a:rPr lang="en-US" sz="5600" b="1" spc="-140">
                <a:solidFill>
                  <a:srgbClr val="000000"/>
                </a:solidFill>
                <a:latin typeface="Poppins Bold"/>
                <a:ea typeface="Poppins Semi-Bold"/>
                <a:cs typeface="Poppins Bold"/>
                <a:sym typeface="Poppins Semi-Bold"/>
              </a:rPr>
              <a:t>Program Plan</a:t>
            </a:r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158308" y="4978052"/>
            <a:ext cx="8915639" cy="4914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Grow</a:t>
            </a: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vibrant Ocean Enterprise business cluster.</a:t>
            </a:r>
          </a:p>
          <a:p>
            <a:pPr algn="l">
              <a:lnSpc>
                <a:spcPts val="3500"/>
              </a:lnSpc>
            </a:pPr>
            <a:endParaRPr lang="en-US" sz="25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Sustain </a:t>
            </a: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 robust ocean observing system.</a:t>
            </a:r>
          </a:p>
          <a:p>
            <a:pPr algn="l">
              <a:lnSpc>
                <a:spcPts val="3500"/>
              </a:lnSpc>
            </a:pPr>
            <a:endParaRPr lang="en-US" sz="25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Support</a:t>
            </a: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NOAA’s Ocean Enterprise Accelerator Program and companion efforts globally.</a:t>
            </a:r>
          </a:p>
          <a:p>
            <a:pPr algn="l">
              <a:lnSpc>
                <a:spcPts val="3500"/>
              </a:lnSpc>
            </a:pPr>
            <a:endParaRPr lang="en-US" sz="25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Improve</a:t>
            </a: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market visibility and aggregation of demand.</a:t>
            </a:r>
          </a:p>
          <a:p>
            <a:pPr algn="l">
              <a:lnSpc>
                <a:spcPts val="3500"/>
              </a:lnSpc>
            </a:pPr>
            <a:endParaRPr lang="en-US" sz="25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Support</a:t>
            </a: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recruitment and training of the next generation workforce for the blue economy.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46661" y="4967219"/>
            <a:ext cx="241104" cy="4465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+</a:t>
            </a:r>
          </a:p>
          <a:p>
            <a:pPr algn="l">
              <a:lnSpc>
                <a:spcPts val="3500"/>
              </a:lnSpc>
            </a:pPr>
            <a:endParaRPr lang="en-US" sz="2500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+</a:t>
            </a:r>
          </a:p>
          <a:p>
            <a:pPr algn="l">
              <a:lnSpc>
                <a:spcPts val="3500"/>
              </a:lnSpc>
            </a:pPr>
            <a:endParaRPr lang="en-US" sz="2500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+</a:t>
            </a:r>
          </a:p>
          <a:p>
            <a:pPr algn="l">
              <a:lnSpc>
                <a:spcPts val="3500"/>
              </a:lnSpc>
            </a:pPr>
            <a:endParaRPr lang="en-US" sz="2500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500"/>
              </a:lnSpc>
            </a:pPr>
            <a:endParaRPr lang="en-US" sz="2500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+</a:t>
            </a:r>
          </a:p>
          <a:p>
            <a:pPr algn="l">
              <a:lnSpc>
                <a:spcPts val="3500"/>
              </a:lnSpc>
            </a:pPr>
            <a:endParaRPr lang="en-US" sz="2500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+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1028700" y="1807361"/>
            <a:ext cx="17486631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899933"/>
            <a:ext cx="6880582" cy="68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6"/>
              </a:lnSpc>
            </a:pPr>
            <a:r>
              <a:rPr lang="en-US" sz="5150" b="1" spc="-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Next Steps</a:t>
            </a:r>
            <a:endParaRPr lang="en-US" sz="5196" b="1" spc="-129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555018" y="9046114"/>
            <a:ext cx="2704282" cy="424371"/>
          </a:xfrm>
          <a:custGeom>
            <a:avLst/>
            <a:gdLst/>
            <a:ahLst/>
            <a:cxnLst/>
            <a:rect l="l" t="t" r="r" b="b"/>
            <a:pathLst>
              <a:path w="2704282" h="424371">
                <a:moveTo>
                  <a:pt x="0" y="0"/>
                </a:moveTo>
                <a:lnTo>
                  <a:pt x="2704282" y="0"/>
                </a:lnTo>
                <a:lnTo>
                  <a:pt x="2704282" y="424372"/>
                </a:lnTo>
                <a:lnTo>
                  <a:pt x="0" y="424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2281054"/>
            <a:ext cx="7244139" cy="2219321"/>
            <a:chOff x="0" y="0"/>
            <a:chExt cx="9658853" cy="2959095"/>
          </a:xfrm>
        </p:grpSpPr>
        <p:sp>
          <p:nvSpPr>
            <p:cNvPr id="6" name="TextBox 6"/>
            <p:cNvSpPr txBox="1"/>
            <p:nvPr/>
          </p:nvSpPr>
          <p:spPr>
            <a:xfrm>
              <a:off x="417273" y="56515"/>
              <a:ext cx="8522019" cy="923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60"/>
                </a:lnSpc>
              </a:pPr>
              <a:r>
                <a:rPr lang="en-US" sz="2300" b="1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Development of the Ocean Enterprise Interchange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80556"/>
              <a:ext cx="9658853" cy="1878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17" lvl="1" indent="-215908" algn="l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AI driven information portal regarding the overall Ocean Enterprise landscape from the aspects of market reports, industry acceleration, investor relationships, and innovation solutions.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366473" cy="66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 b="1">
                  <a:solidFill>
                    <a:srgbClr val="002D6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+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4940765"/>
            <a:ext cx="6704469" cy="943891"/>
            <a:chOff x="0" y="-76200"/>
            <a:chExt cx="8939292" cy="1258521"/>
          </a:xfrm>
        </p:grpSpPr>
        <p:sp>
          <p:nvSpPr>
            <p:cNvPr id="10" name="TextBox 10"/>
            <p:cNvSpPr txBox="1"/>
            <p:nvPr/>
          </p:nvSpPr>
          <p:spPr>
            <a:xfrm>
              <a:off x="417273" y="8891"/>
              <a:ext cx="8077171" cy="1067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0"/>
                </a:lnSpc>
              </a:pPr>
              <a:r>
                <a:rPr lang="en-US" sz="2300" b="1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Ocean Enterprise Business Accelerators Start Up Alley at OCEANS 25 Chicago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27496"/>
              <a:ext cx="8939292" cy="454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0" lvl="1" indent="-215900" algn="l">
                <a:lnSpc>
                  <a:spcPts val="2800"/>
                </a:lnSpc>
                <a:buFont typeface="Arial"/>
                <a:buChar char="•"/>
              </a:pPr>
              <a:endParaRPr lang="en-US" sz="2000">
                <a:solidFill>
                  <a:srgbClr val="000000"/>
                </a:solidFill>
                <a:latin typeface="Poppins"/>
                <a:ea typeface="Poppins"/>
                <a:cs typeface="Poppin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66473" cy="66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 b="1">
                  <a:solidFill>
                    <a:srgbClr val="002D6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+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5937743"/>
            <a:ext cx="6704469" cy="1600502"/>
            <a:chOff x="0" y="-1546417"/>
            <a:chExt cx="8939292" cy="2134002"/>
          </a:xfrm>
        </p:grpSpPr>
        <p:sp>
          <p:nvSpPr>
            <p:cNvPr id="14" name="TextBox 14"/>
            <p:cNvSpPr txBox="1"/>
            <p:nvPr/>
          </p:nvSpPr>
          <p:spPr>
            <a:xfrm>
              <a:off x="417273" y="20743"/>
              <a:ext cx="8522019" cy="482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52"/>
                </a:lnSpc>
              </a:pPr>
              <a:endParaRPr lang="en-US" sz="2300" b="1">
                <a:solidFill>
                  <a:srgbClr val="007DC3"/>
                </a:solidFill>
                <a:latin typeface="Poppins Bold"/>
                <a:ea typeface="Poppins Bold"/>
                <a:cs typeface="Poppins Bold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546417"/>
              <a:ext cx="8200740" cy="1411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0" lvl="1" indent="-215900" algn="l">
                <a:lnSpc>
                  <a:spcPts val="2800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Showcase for new business development at the premier North American ocean technology conference.</a:t>
              </a:r>
              <a:endParaRPr lang="en-US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366473" cy="66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0"/>
                </a:lnSpc>
              </a:pPr>
              <a:endParaRPr lang="en-US" sz="2900" b="1">
                <a:solidFill>
                  <a:srgbClr val="002D6A"/>
                </a:solidFill>
                <a:latin typeface="Poppins Bold"/>
                <a:ea typeface="Poppins Bold"/>
                <a:cs typeface="Poppins Bold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428380" y="2281054"/>
            <a:ext cx="7836067" cy="2219321"/>
            <a:chOff x="0" y="0"/>
            <a:chExt cx="10448089" cy="2959095"/>
          </a:xfrm>
        </p:grpSpPr>
        <p:sp>
          <p:nvSpPr>
            <p:cNvPr id="18" name="TextBox 18"/>
            <p:cNvSpPr txBox="1"/>
            <p:nvPr/>
          </p:nvSpPr>
          <p:spPr>
            <a:xfrm>
              <a:off x="418530" y="56515"/>
              <a:ext cx="10029559" cy="923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60"/>
                </a:lnSpc>
              </a:pPr>
              <a:r>
                <a:rPr lang="en-US" sz="2300" b="1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Ocean Workforce and Microcredential Development Convening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8100" y="1080556"/>
              <a:ext cx="9017545" cy="1878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17" lvl="1" indent="-215908" algn="l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Development of competency-based training supporting up-skilling and re-skilling workforce along with transitioning military personnel from the military to private sector.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366473" cy="66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 b="1">
                  <a:solidFill>
                    <a:srgbClr val="002D6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+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28380" y="4940765"/>
            <a:ext cx="7517965" cy="3058660"/>
            <a:chOff x="0" y="-76200"/>
            <a:chExt cx="10023954" cy="4078213"/>
          </a:xfrm>
        </p:grpSpPr>
        <p:sp>
          <p:nvSpPr>
            <p:cNvPr id="22" name="TextBox 22"/>
            <p:cNvSpPr txBox="1"/>
            <p:nvPr/>
          </p:nvSpPr>
          <p:spPr>
            <a:xfrm>
              <a:off x="418529" y="56515"/>
              <a:ext cx="9605425" cy="9479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760"/>
                </a:lnSpc>
              </a:pPr>
              <a:r>
                <a:rPr lang="en-US" sz="2300" b="1" i="1">
                  <a:solidFill>
                    <a:srgbClr val="007DC3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Dialogues with Industry:</a:t>
              </a:r>
              <a:r>
                <a:rPr lang="en-US" sz="2300" b="1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Sensing Technology: Future Challenges &amp; Opportunities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8100" y="1153371"/>
              <a:ext cx="9658853" cy="2848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17" lvl="1" indent="-215908" algn="l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This signature Ocean Enterprise Initiative effort includes highly facilitated discussion around market dynamics and aggregation, technology needs and development, downstream services, workforce needs, funding mechanism and financial investment strategies.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76200"/>
              <a:ext cx="366473" cy="66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 b="1">
                  <a:solidFill>
                    <a:srgbClr val="002D6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+</a:t>
              </a:r>
            </a:p>
          </p:txBody>
        </p:sp>
      </p:grpSp>
      <p:grpSp>
        <p:nvGrpSpPr>
          <p:cNvPr id="29" name="Group 21">
            <a:extLst>
              <a:ext uri="{FF2B5EF4-FFF2-40B4-BE49-F238E27FC236}">
                <a16:creationId xmlns:a16="http://schemas.microsoft.com/office/drawing/2014/main" id="{BCAB01A4-3F92-31A3-9520-D1FCA3A46B96}"/>
              </a:ext>
            </a:extLst>
          </p:cNvPr>
          <p:cNvGrpSpPr/>
          <p:nvPr/>
        </p:nvGrpSpPr>
        <p:grpSpPr>
          <a:xfrm>
            <a:off x="1020549" y="7226765"/>
            <a:ext cx="7517965" cy="1262336"/>
            <a:chOff x="0" y="-76200"/>
            <a:chExt cx="10023954" cy="1683115"/>
          </a:xfrm>
        </p:grpSpPr>
        <p:sp>
          <p:nvSpPr>
            <p:cNvPr id="30" name="TextBox 22">
              <a:extLst>
                <a:ext uri="{FF2B5EF4-FFF2-40B4-BE49-F238E27FC236}">
                  <a16:creationId xmlns:a16="http://schemas.microsoft.com/office/drawing/2014/main" id="{CF2DD3AF-0B7C-E2CA-8A20-DF7E8CD3C62B}"/>
                </a:ext>
              </a:extLst>
            </p:cNvPr>
            <p:cNvSpPr txBox="1"/>
            <p:nvPr/>
          </p:nvSpPr>
          <p:spPr>
            <a:xfrm>
              <a:off x="418529" y="56515"/>
              <a:ext cx="9605425" cy="9479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60"/>
                </a:lnSpc>
              </a:pPr>
              <a:r>
                <a:rPr lang="en-US" sz="2300" b="1" dirty="0">
                  <a:solidFill>
                    <a:srgbClr val="007DC3"/>
                  </a:solidFill>
                  <a:latin typeface="Poppins Bold"/>
                  <a:ea typeface="Poppins Bold"/>
                  <a:cs typeface="Poppins Bold Italics"/>
                </a:rPr>
                <a:t>Develop</a:t>
              </a:r>
              <a:r>
                <a:rPr lang="en-US" sz="2300" b="1" dirty="0">
                  <a:solidFill>
                    <a:srgbClr val="007DC3"/>
                  </a:solidFill>
                  <a:latin typeface="Poppins Bold Italics"/>
                  <a:ea typeface="Poppins Bold"/>
                  <a:cs typeface="Poppins Bold Italics"/>
                </a:rPr>
                <a:t> </a:t>
              </a:r>
              <a:r>
                <a:rPr lang="en-US" sz="2300" b="1" dirty="0">
                  <a:solidFill>
                    <a:srgbClr val="007DC3"/>
                  </a:solidFill>
                  <a:latin typeface="Poppins Bold"/>
                  <a:ea typeface="Poppins Bold"/>
                  <a:cs typeface="Poppins Bold Italics"/>
                </a:rPr>
                <a:t>and Advance Global Engagement and Partnerships</a:t>
              </a:r>
              <a:endParaRPr lang="en-US" sz="2300" b="1">
                <a:solidFill>
                  <a:srgbClr val="007DC3"/>
                </a:solidFill>
                <a:latin typeface="Poppins Bold"/>
                <a:ea typeface="Poppins Bold"/>
                <a:cs typeface="Poppins Bold Italics"/>
              </a:endParaRPr>
            </a:p>
          </p:txBody>
        </p:sp>
        <p:sp>
          <p:nvSpPr>
            <p:cNvPr id="31" name="TextBox 23">
              <a:extLst>
                <a:ext uri="{FF2B5EF4-FFF2-40B4-BE49-F238E27FC236}">
                  <a16:creationId xmlns:a16="http://schemas.microsoft.com/office/drawing/2014/main" id="{01320437-620F-3F49-0D2E-0EC5BEF84D76}"/>
                </a:ext>
              </a:extLst>
            </p:cNvPr>
            <p:cNvSpPr txBox="1"/>
            <p:nvPr/>
          </p:nvSpPr>
          <p:spPr>
            <a:xfrm>
              <a:off x="38100" y="1153371"/>
              <a:ext cx="9658853" cy="453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0" lvl="1" indent="-215900">
                <a:lnSpc>
                  <a:spcPts val="2800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Expand collaborations internationally.</a:t>
              </a:r>
              <a:endParaRPr lang="en-US" dirty="0">
                <a:ea typeface="Calibri"/>
                <a:cs typeface="Calibri"/>
              </a:endParaRPr>
            </a:p>
          </p:txBody>
        </p:sp>
        <p:sp>
          <p:nvSpPr>
            <p:cNvPr id="32" name="TextBox 24">
              <a:extLst>
                <a:ext uri="{FF2B5EF4-FFF2-40B4-BE49-F238E27FC236}">
                  <a16:creationId xmlns:a16="http://schemas.microsoft.com/office/drawing/2014/main" id="{19087AC4-D4BD-9A68-BDE0-F879776EC3F5}"/>
                </a:ext>
              </a:extLst>
            </p:cNvPr>
            <p:cNvSpPr txBox="1"/>
            <p:nvPr/>
          </p:nvSpPr>
          <p:spPr>
            <a:xfrm>
              <a:off x="0" y="-76200"/>
              <a:ext cx="366473" cy="66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 b="1">
                  <a:solidFill>
                    <a:srgbClr val="002D6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+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8E95F4-3780-3A43-9334-25C36DC06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536FDC14-72CC-A685-1077-E63C9A03DBE9}"/>
              </a:ext>
            </a:extLst>
          </p:cNvPr>
          <p:cNvSpPr txBox="1"/>
          <p:nvPr/>
        </p:nvSpPr>
        <p:spPr>
          <a:xfrm>
            <a:off x="1028700" y="899933"/>
            <a:ext cx="6880582" cy="68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6"/>
              </a:lnSpc>
            </a:pPr>
            <a:r>
              <a:rPr lang="en-US" sz="5150" b="1" spc="-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Discussion</a:t>
            </a:r>
            <a:endParaRPr lang="en-US" sz="5196" b="1" spc="-129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AB86B0A-3DFC-B9C6-F0AB-4798DB8C17A7}"/>
              </a:ext>
            </a:extLst>
          </p:cNvPr>
          <p:cNvSpPr/>
          <p:nvPr/>
        </p:nvSpPr>
        <p:spPr>
          <a:xfrm>
            <a:off x="14555018" y="9046114"/>
            <a:ext cx="2704282" cy="424371"/>
          </a:xfrm>
          <a:custGeom>
            <a:avLst/>
            <a:gdLst/>
            <a:ahLst/>
            <a:cxnLst/>
            <a:rect l="l" t="t" r="r" b="b"/>
            <a:pathLst>
              <a:path w="2704282" h="424371">
                <a:moveTo>
                  <a:pt x="0" y="0"/>
                </a:moveTo>
                <a:lnTo>
                  <a:pt x="2704282" y="0"/>
                </a:lnTo>
                <a:lnTo>
                  <a:pt x="2704282" y="424372"/>
                </a:lnTo>
                <a:lnTo>
                  <a:pt x="0" y="424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0D4F787-7BA8-B9A3-8B84-1AFB13F20925}"/>
              </a:ext>
            </a:extLst>
          </p:cNvPr>
          <p:cNvSpPr txBox="1"/>
          <p:nvPr/>
        </p:nvSpPr>
        <p:spPr>
          <a:xfrm>
            <a:off x="1341655" y="2323440"/>
            <a:ext cx="13611220" cy="5323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7DC3"/>
                </a:solidFill>
                <a:latin typeface="Poppins Bold"/>
                <a:ea typeface="Calibri"/>
                <a:cs typeface="Poppins Bold"/>
              </a:rPr>
              <a:t>How well do the OEI ambitions resonate with you?</a:t>
            </a: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7DC3"/>
                </a:solidFill>
                <a:latin typeface="Poppins Bold"/>
                <a:ea typeface="Calibri"/>
                <a:cs typeface="Poppins Bold"/>
              </a:rPr>
              <a:t>Which initiatives do you know/are you involved in that have a connection to the OE(I) and that should be connected?</a:t>
            </a: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7DC3"/>
                </a:solidFill>
                <a:latin typeface="Poppins Bold"/>
                <a:ea typeface="Calibri"/>
                <a:cs typeface="Poppins Bold"/>
              </a:rPr>
              <a:t>Which options do you see to actively support the OEI from Europe or other parts of the world? Any ideas / suggestions?</a:t>
            </a: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0322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9A0E29-544B-002E-B3DD-511D89278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9792AB-62E0-67CB-1874-181C0D9A2B50}"/>
              </a:ext>
            </a:extLst>
          </p:cNvPr>
          <p:cNvSpPr/>
          <p:nvPr/>
        </p:nvSpPr>
        <p:spPr>
          <a:xfrm>
            <a:off x="4555211" y="7797637"/>
            <a:ext cx="6059714" cy="8708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5F2A94B1-1A72-A14E-FD0D-B45911714EA7}"/>
              </a:ext>
            </a:extLst>
          </p:cNvPr>
          <p:cNvSpPr/>
          <p:nvPr/>
        </p:nvSpPr>
        <p:spPr>
          <a:xfrm>
            <a:off x="0" y="-2900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223" r="-2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EBFF631-D73B-B177-96F5-52768A98D277}"/>
              </a:ext>
            </a:extLst>
          </p:cNvPr>
          <p:cNvSpPr txBox="1"/>
          <p:nvPr/>
        </p:nvSpPr>
        <p:spPr>
          <a:xfrm>
            <a:off x="1054783" y="3008919"/>
            <a:ext cx="13355039" cy="5255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Harmful Algae Blooms (HABs)  </a:t>
            </a:r>
            <a:endParaRPr lang="en-US"/>
          </a:p>
          <a:p>
            <a:pPr algn="ctr"/>
            <a:r>
              <a:rPr lang="en-US" sz="6000" i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Dialogues with Industry</a:t>
            </a:r>
            <a:endParaRPr lang="en-US" sz="6000" i="1">
              <a:solidFill>
                <a:srgbClr val="FFFFFF"/>
              </a:solidFill>
              <a:latin typeface="Poppins"/>
              <a:ea typeface="Poppins"/>
              <a:cs typeface="Poppins"/>
            </a:endParaRPr>
          </a:p>
          <a:p>
            <a:pPr algn="ctr"/>
            <a:endParaRPr lang="en-US" sz="3200" i="1">
              <a:solidFill>
                <a:srgbClr val="FFFFFF"/>
              </a:solidFill>
              <a:latin typeface="Poppins"/>
              <a:ea typeface="Poppins"/>
              <a:cs typeface="Poppins"/>
            </a:endParaRPr>
          </a:p>
          <a:p>
            <a:pPr algn="ctr"/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Instrument Provisioning</a:t>
            </a:r>
            <a:endParaRPr lang="en-US" sz="3600">
              <a:solidFill>
                <a:srgbClr val="FFFFFF"/>
              </a:solidFill>
              <a:latin typeface="Poppins"/>
              <a:ea typeface="Poppins"/>
              <a:cs typeface="Poppins"/>
            </a:endParaRPr>
          </a:p>
          <a:p>
            <a:pPr algn="ctr"/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User-Driven Ocean Information</a:t>
            </a:r>
            <a:endParaRPr lang="en-US" sz="3600">
              <a:solidFill>
                <a:srgbClr val="FFFFFF"/>
              </a:solidFill>
              <a:latin typeface="Poppins"/>
              <a:ea typeface="Poppins"/>
              <a:cs typeface="Poppins"/>
            </a:endParaRPr>
          </a:p>
          <a:p>
            <a:pPr algn="ctr"/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Advancing Control Technologies</a:t>
            </a:r>
            <a:endParaRPr lang="en-US" sz="3600">
              <a:solidFill>
                <a:srgbClr val="FFFFFF"/>
              </a:solidFill>
              <a:latin typeface="Poppins"/>
              <a:ea typeface="Poppins"/>
              <a:cs typeface="Poppins"/>
            </a:endParaRPr>
          </a:p>
          <a:p>
            <a:pPr algn="ctr">
              <a:lnSpc>
                <a:spcPct val="150000"/>
              </a:lnSpc>
            </a:pPr>
            <a:endParaRPr lang="en-US" sz="6000" i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CC70F619-0AA4-2FCF-E220-7989C2E781B7}"/>
              </a:ext>
            </a:extLst>
          </p:cNvPr>
          <p:cNvSpPr/>
          <p:nvPr/>
        </p:nvSpPr>
        <p:spPr>
          <a:xfrm flipV="1">
            <a:off x="15773140" y="1028700"/>
            <a:ext cx="0" cy="822960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50F3F0E-1396-6A7C-3366-B3AC2F75C00C}"/>
              </a:ext>
            </a:extLst>
          </p:cNvPr>
          <p:cNvSpPr/>
          <p:nvPr/>
        </p:nvSpPr>
        <p:spPr>
          <a:xfrm>
            <a:off x="16233941" y="3558565"/>
            <a:ext cx="1596208" cy="965706"/>
          </a:xfrm>
          <a:custGeom>
            <a:avLst/>
            <a:gdLst/>
            <a:ahLst/>
            <a:cxnLst/>
            <a:rect l="l" t="t" r="r" b="b"/>
            <a:pathLst>
              <a:path w="1596208" h="965706">
                <a:moveTo>
                  <a:pt x="0" y="0"/>
                </a:moveTo>
                <a:lnTo>
                  <a:pt x="1596208" y="0"/>
                </a:lnTo>
                <a:lnTo>
                  <a:pt x="1596208" y="965706"/>
                </a:lnTo>
                <a:lnTo>
                  <a:pt x="0" y="965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DB451ED-5D70-6181-5375-A293FBB6705E}"/>
              </a:ext>
            </a:extLst>
          </p:cNvPr>
          <p:cNvSpPr/>
          <p:nvPr/>
        </p:nvSpPr>
        <p:spPr>
          <a:xfrm>
            <a:off x="16448767" y="5679886"/>
            <a:ext cx="1168963" cy="1168963"/>
          </a:xfrm>
          <a:custGeom>
            <a:avLst/>
            <a:gdLst/>
            <a:ahLst/>
            <a:cxnLst/>
            <a:rect l="l" t="t" r="r" b="b"/>
            <a:pathLst>
              <a:path w="1168963" h="1168963">
                <a:moveTo>
                  <a:pt x="0" y="0"/>
                </a:moveTo>
                <a:lnTo>
                  <a:pt x="1168963" y="0"/>
                </a:lnTo>
                <a:lnTo>
                  <a:pt x="1168963" y="1168963"/>
                </a:lnTo>
                <a:lnTo>
                  <a:pt x="0" y="1168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B598209-F672-A5EC-ABE6-1696175A7010}"/>
              </a:ext>
            </a:extLst>
          </p:cNvPr>
          <p:cNvSpPr/>
          <p:nvPr/>
        </p:nvSpPr>
        <p:spPr>
          <a:xfrm>
            <a:off x="16159879" y="8001374"/>
            <a:ext cx="1744332" cy="758785"/>
          </a:xfrm>
          <a:custGeom>
            <a:avLst/>
            <a:gdLst/>
            <a:ahLst/>
            <a:cxnLst/>
            <a:rect l="l" t="t" r="r" b="b"/>
            <a:pathLst>
              <a:path w="1744332" h="758785">
                <a:moveTo>
                  <a:pt x="0" y="0"/>
                </a:moveTo>
                <a:lnTo>
                  <a:pt x="1744333" y="0"/>
                </a:lnTo>
                <a:lnTo>
                  <a:pt x="1744333" y="758785"/>
                </a:lnTo>
                <a:lnTo>
                  <a:pt x="0" y="758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705C6B1-1AE2-D150-E06D-3358CD847B66}"/>
              </a:ext>
            </a:extLst>
          </p:cNvPr>
          <p:cNvSpPr/>
          <p:nvPr/>
        </p:nvSpPr>
        <p:spPr>
          <a:xfrm>
            <a:off x="16092244" y="1526841"/>
            <a:ext cx="1879604" cy="879198"/>
          </a:xfrm>
          <a:custGeom>
            <a:avLst/>
            <a:gdLst/>
            <a:ahLst/>
            <a:cxnLst/>
            <a:rect l="l" t="t" r="r" b="b"/>
            <a:pathLst>
              <a:path w="1879604" h="879198">
                <a:moveTo>
                  <a:pt x="0" y="0"/>
                </a:moveTo>
                <a:lnTo>
                  <a:pt x="1879603" y="0"/>
                </a:lnTo>
                <a:lnTo>
                  <a:pt x="1879603" y="879199"/>
                </a:lnTo>
                <a:lnTo>
                  <a:pt x="0" y="8791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0869" t="-88236" r="-11067" b="-917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8DCF31B7-35A6-93CE-D282-3728F0393DB5}"/>
              </a:ext>
            </a:extLst>
          </p:cNvPr>
          <p:cNvSpPr/>
          <p:nvPr/>
        </p:nvSpPr>
        <p:spPr>
          <a:xfrm>
            <a:off x="1028700" y="1028700"/>
            <a:ext cx="6695242" cy="1063995"/>
          </a:xfrm>
          <a:custGeom>
            <a:avLst/>
            <a:gdLst/>
            <a:ahLst/>
            <a:cxnLst/>
            <a:rect l="l" t="t" r="r" b="b"/>
            <a:pathLst>
              <a:path w="6695242" h="1063995">
                <a:moveTo>
                  <a:pt x="0" y="0"/>
                </a:moveTo>
                <a:lnTo>
                  <a:pt x="6695242" y="0"/>
                </a:lnTo>
                <a:lnTo>
                  <a:pt x="6695242" y="1063995"/>
                </a:lnTo>
                <a:lnTo>
                  <a:pt x="0" y="10639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510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DA3E67B3-A21E-0BB9-62DF-E64018D81481}"/>
              </a:ext>
            </a:extLst>
          </p:cNvPr>
          <p:cNvSpPr txBox="1"/>
          <p:nvPr/>
        </p:nvSpPr>
        <p:spPr>
          <a:xfrm>
            <a:off x="4914492" y="7981432"/>
            <a:ext cx="5345946" cy="4997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2400" b="1">
                <a:solidFill>
                  <a:srgbClr val="007DC3"/>
                </a:solidFill>
                <a:latin typeface="Poppins Bold"/>
                <a:ea typeface="Poppins Light"/>
                <a:cs typeface="Poppins Bold"/>
                <a:sym typeface="Poppins Bold"/>
              </a:rPr>
              <a:t>Review of Summary &amp; Outcomes</a:t>
            </a:r>
            <a:endParaRPr lang="en-US" sz="2400">
              <a:solidFill>
                <a:srgbClr val="007DC3"/>
              </a:solidFill>
              <a:latin typeface="Poppins Light"/>
              <a:ea typeface="Poppins Light"/>
              <a:cs typeface="Poppi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926355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A5C371-CB0A-9E88-60E4-B12F3FB4C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36ADE7A-54EE-5BEB-BE49-F7F5E6BDF01C}"/>
              </a:ext>
            </a:extLst>
          </p:cNvPr>
          <p:cNvSpPr/>
          <p:nvPr/>
        </p:nvSpPr>
        <p:spPr>
          <a:xfrm flipH="1">
            <a:off x="1028700" y="1807361"/>
            <a:ext cx="17486631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9B39F70-9A3D-183A-EEE5-4711E0A4057A}"/>
              </a:ext>
            </a:extLst>
          </p:cNvPr>
          <p:cNvSpPr txBox="1"/>
          <p:nvPr/>
        </p:nvSpPr>
        <p:spPr>
          <a:xfrm>
            <a:off x="1028700" y="899933"/>
            <a:ext cx="17259300" cy="691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96"/>
              </a:lnSpc>
            </a:pPr>
            <a:r>
              <a:rPr lang="en-US" sz="5196" b="1" spc="-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Participant Demographics - </a:t>
            </a:r>
            <a:r>
              <a:rPr lang="en-US" sz="5200" b="1" i="1" spc="-140">
                <a:latin typeface="Poppins Bold" panose="00000800000000000000" charset="0"/>
                <a:ea typeface="+mj-ea"/>
                <a:cs typeface="Poppins Bold" panose="00000800000000000000" charset="0"/>
                <a:sym typeface="Poppins Semi-Bold"/>
              </a:rPr>
              <a:t>Dialogues with Industry</a:t>
            </a:r>
            <a:endParaRPr lang="en-US" sz="5200" b="1" spc="-129">
              <a:solidFill>
                <a:srgbClr val="000000"/>
              </a:solidFill>
              <a:latin typeface="Poppins Bold" panose="00000800000000000000" charset="0"/>
              <a:ea typeface="Poppins Bold"/>
              <a:cs typeface="Poppins Bold" panose="00000800000000000000" charset="0"/>
              <a:sym typeface="Poppins Bold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C360F3F-6545-FCEF-B00D-67CD9B1EC513}"/>
              </a:ext>
            </a:extLst>
          </p:cNvPr>
          <p:cNvSpPr/>
          <p:nvPr/>
        </p:nvSpPr>
        <p:spPr>
          <a:xfrm>
            <a:off x="14555018" y="9046114"/>
            <a:ext cx="2704282" cy="424371"/>
          </a:xfrm>
          <a:custGeom>
            <a:avLst/>
            <a:gdLst/>
            <a:ahLst/>
            <a:cxnLst/>
            <a:rect l="l" t="t" r="r" b="b"/>
            <a:pathLst>
              <a:path w="2704282" h="424371">
                <a:moveTo>
                  <a:pt x="0" y="0"/>
                </a:moveTo>
                <a:lnTo>
                  <a:pt x="2704282" y="0"/>
                </a:lnTo>
                <a:lnTo>
                  <a:pt x="2704282" y="424372"/>
                </a:lnTo>
                <a:lnTo>
                  <a:pt x="0" y="424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1396A358-3E7A-A28E-0FFA-7A1B15B3478D}"/>
              </a:ext>
            </a:extLst>
          </p:cNvPr>
          <p:cNvGrpSpPr/>
          <p:nvPr/>
        </p:nvGrpSpPr>
        <p:grpSpPr>
          <a:xfrm>
            <a:off x="2814638" y="2048635"/>
            <a:ext cx="4136759" cy="588670"/>
            <a:chOff x="0" y="-76200"/>
            <a:chExt cx="8939293" cy="663785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04E79080-8476-DB5C-4F7E-D605D9637506}"/>
                </a:ext>
              </a:extLst>
            </p:cNvPr>
            <p:cNvSpPr txBox="1"/>
            <p:nvPr/>
          </p:nvSpPr>
          <p:spPr>
            <a:xfrm>
              <a:off x="417273" y="56515"/>
              <a:ext cx="8522020" cy="469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60"/>
                </a:lnSpc>
              </a:pPr>
              <a:r>
                <a:rPr lang="en-US" sz="2300" b="1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Inaugural Event (2022) </a:t>
              </a: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048DF4D-7F6D-75A2-F68A-AD48952A821B}"/>
                </a:ext>
              </a:extLst>
            </p:cNvPr>
            <p:cNvSpPr txBox="1"/>
            <p:nvPr/>
          </p:nvSpPr>
          <p:spPr>
            <a:xfrm>
              <a:off x="0" y="-76200"/>
              <a:ext cx="366473" cy="66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 b="1">
                  <a:solidFill>
                    <a:srgbClr val="002D6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+</a:t>
              </a: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BD76F9FC-1172-E1F4-0FA3-42E3BF16B448}"/>
              </a:ext>
            </a:extLst>
          </p:cNvPr>
          <p:cNvGrpSpPr/>
          <p:nvPr/>
        </p:nvGrpSpPr>
        <p:grpSpPr>
          <a:xfrm>
            <a:off x="10852643" y="2048635"/>
            <a:ext cx="5025469" cy="524993"/>
            <a:chOff x="0" y="-76200"/>
            <a:chExt cx="10448089" cy="663785"/>
          </a:xfrm>
        </p:grpSpPr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59918BEA-B8B1-4386-4C1F-FA4DA8D4CD64}"/>
                </a:ext>
              </a:extLst>
            </p:cNvPr>
            <p:cNvSpPr txBox="1"/>
            <p:nvPr/>
          </p:nvSpPr>
          <p:spPr>
            <a:xfrm>
              <a:off x="418531" y="56515"/>
              <a:ext cx="10029558" cy="469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60"/>
                </a:lnSpc>
              </a:pPr>
              <a:r>
                <a:rPr lang="en-US" sz="2300" b="1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Harmful Algae Blooms (HABs) </a:t>
              </a: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31100207-BEB6-FE24-BB9A-CD426B7B5F62}"/>
                </a:ext>
              </a:extLst>
            </p:cNvPr>
            <p:cNvSpPr txBox="1"/>
            <p:nvPr/>
          </p:nvSpPr>
          <p:spPr>
            <a:xfrm>
              <a:off x="0" y="-76200"/>
              <a:ext cx="366473" cy="66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 b="1">
                  <a:solidFill>
                    <a:srgbClr val="002D6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+</a:t>
              </a:r>
            </a:p>
          </p:txBody>
        </p:sp>
      </p:grpSp>
      <p:pic>
        <p:nvPicPr>
          <p:cNvPr id="28" name="Picture 27" descr="A blue pie chart with numbers&#10;&#10;AI-generated content may be incorrect.">
            <a:extLst>
              <a:ext uri="{FF2B5EF4-FFF2-40B4-BE49-F238E27FC236}">
                <a16:creationId xmlns:a16="http://schemas.microsoft.com/office/drawing/2014/main" id="{75235CAE-AF89-161E-247E-F50FD71DD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r="2921"/>
          <a:stretch/>
        </p:blipFill>
        <p:spPr>
          <a:xfrm>
            <a:off x="13365378" y="2812574"/>
            <a:ext cx="4868751" cy="5908335"/>
          </a:xfrm>
          <a:prstGeom prst="rect">
            <a:avLst/>
          </a:prstGeom>
        </p:spPr>
      </p:pic>
      <p:pic>
        <p:nvPicPr>
          <p:cNvPr id="30" name="Picture 29" descr="A blue pie chart with numbers and text&#10;&#10;AI-generated content may be incorrect.">
            <a:extLst>
              <a:ext uri="{FF2B5EF4-FFF2-40B4-BE49-F238E27FC236}">
                <a16:creationId xmlns:a16="http://schemas.microsoft.com/office/drawing/2014/main" id="{F284D2F7-9C1C-6FDE-0DE4-E248FF78F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/>
          <a:stretch/>
        </p:blipFill>
        <p:spPr>
          <a:xfrm>
            <a:off x="8760342" y="2812574"/>
            <a:ext cx="4706634" cy="5908339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4219B1F-33BA-28B2-F238-4D680585CAA5}"/>
              </a:ext>
            </a:extLst>
          </p:cNvPr>
          <p:cNvCxnSpPr/>
          <p:nvPr/>
        </p:nvCxnSpPr>
        <p:spPr>
          <a:xfrm>
            <a:off x="13292808" y="2812574"/>
            <a:ext cx="0" cy="59083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blue pie chart with white text&#10;&#10;AI-generated content may be incorrect.">
            <a:extLst>
              <a:ext uri="{FF2B5EF4-FFF2-40B4-BE49-F238E27FC236}">
                <a16:creationId xmlns:a16="http://schemas.microsoft.com/office/drawing/2014/main" id="{A2D01136-7666-9877-D202-DEA0758C0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r="1953"/>
          <a:stretch/>
        </p:blipFill>
        <p:spPr>
          <a:xfrm>
            <a:off x="4566440" y="2841602"/>
            <a:ext cx="4136759" cy="5908465"/>
          </a:xfrm>
          <a:prstGeom prst="rect">
            <a:avLst/>
          </a:prstGeom>
        </p:spPr>
      </p:pic>
      <p:pic>
        <p:nvPicPr>
          <p:cNvPr id="36" name="Picture 35" descr="A blue pie chart with numbers&#10;&#10;AI-generated content may be incorrect.">
            <a:extLst>
              <a:ext uri="{FF2B5EF4-FFF2-40B4-BE49-F238E27FC236}">
                <a16:creationId xmlns:a16="http://schemas.microsoft.com/office/drawing/2014/main" id="{24C9A91A-1602-B252-DC84-7F17B46568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r="3278"/>
          <a:stretch/>
        </p:blipFill>
        <p:spPr>
          <a:xfrm>
            <a:off x="0" y="2812580"/>
            <a:ext cx="4600842" cy="5908329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DE0EB13-C3CD-40E3-FACC-6DAD4D6EC2E3}"/>
              </a:ext>
            </a:extLst>
          </p:cNvPr>
          <p:cNvCxnSpPr/>
          <p:nvPr/>
        </p:nvCxnSpPr>
        <p:spPr>
          <a:xfrm>
            <a:off x="4508384" y="2854302"/>
            <a:ext cx="0" cy="59083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BAF1D8FB-4333-5E09-56E8-D6499E64BF83}"/>
              </a:ext>
            </a:extLst>
          </p:cNvPr>
          <p:cNvSpPr/>
          <p:nvPr/>
        </p:nvSpPr>
        <p:spPr>
          <a:xfrm>
            <a:off x="8731314" y="2855890"/>
            <a:ext cx="9527658" cy="587930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E823D76-A4C1-A678-E5FC-83FD26E1BF94}"/>
              </a:ext>
            </a:extLst>
          </p:cNvPr>
          <p:cNvSpPr/>
          <p:nvPr/>
        </p:nvSpPr>
        <p:spPr>
          <a:xfrm>
            <a:off x="14761" y="2878578"/>
            <a:ext cx="8716552" cy="587930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21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64C9C6-2175-5C4B-C7DB-9FC00C8D2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A857464-40DB-5416-3D53-6EAA847001F0}"/>
              </a:ext>
            </a:extLst>
          </p:cNvPr>
          <p:cNvSpPr/>
          <p:nvPr/>
        </p:nvSpPr>
        <p:spPr>
          <a:xfrm flipH="1">
            <a:off x="1028700" y="1807361"/>
            <a:ext cx="17486631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D2A64AC-AB91-6404-4EBE-95FBDED59B5A}"/>
              </a:ext>
            </a:extLst>
          </p:cNvPr>
          <p:cNvSpPr txBox="1"/>
          <p:nvPr/>
        </p:nvSpPr>
        <p:spPr>
          <a:xfrm>
            <a:off x="1028700" y="899933"/>
            <a:ext cx="17259300" cy="691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96"/>
              </a:lnSpc>
            </a:pPr>
            <a:r>
              <a:rPr lang="en-US" sz="5196" b="1" spc="-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Global Reach - </a:t>
            </a:r>
            <a:r>
              <a:rPr lang="en-US" sz="5200" b="1" i="1" spc="-140">
                <a:latin typeface="Poppins Bold" panose="00000800000000000000" charset="0"/>
                <a:ea typeface="+mj-ea"/>
                <a:cs typeface="Poppins Bold" panose="00000800000000000000" charset="0"/>
                <a:sym typeface="Poppins Semi-Bold"/>
              </a:rPr>
              <a:t>Dialogues with Industry</a:t>
            </a:r>
            <a:endParaRPr lang="en-US" sz="5200" b="1" spc="-129">
              <a:solidFill>
                <a:srgbClr val="000000"/>
              </a:solidFill>
              <a:latin typeface="Poppins Bold" panose="00000800000000000000" charset="0"/>
              <a:ea typeface="Poppins Bold"/>
              <a:cs typeface="Poppins Bold" panose="00000800000000000000" charset="0"/>
              <a:sym typeface="Poppins Bold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E9A80C3-EC93-511E-BBC4-99B1D77F8E62}"/>
              </a:ext>
            </a:extLst>
          </p:cNvPr>
          <p:cNvSpPr/>
          <p:nvPr/>
        </p:nvSpPr>
        <p:spPr>
          <a:xfrm>
            <a:off x="14555018" y="9046114"/>
            <a:ext cx="2704282" cy="424371"/>
          </a:xfrm>
          <a:custGeom>
            <a:avLst/>
            <a:gdLst/>
            <a:ahLst/>
            <a:cxnLst/>
            <a:rect l="l" t="t" r="r" b="b"/>
            <a:pathLst>
              <a:path w="2704282" h="424371">
                <a:moveTo>
                  <a:pt x="0" y="0"/>
                </a:moveTo>
                <a:lnTo>
                  <a:pt x="2704282" y="0"/>
                </a:lnTo>
                <a:lnTo>
                  <a:pt x="2704282" y="424372"/>
                </a:lnTo>
                <a:lnTo>
                  <a:pt x="0" y="424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854153C0-CF05-43AB-966C-5EB104E1F77D}"/>
              </a:ext>
            </a:extLst>
          </p:cNvPr>
          <p:cNvGrpSpPr/>
          <p:nvPr/>
        </p:nvGrpSpPr>
        <p:grpSpPr>
          <a:xfrm>
            <a:off x="1028700" y="2223904"/>
            <a:ext cx="6704469" cy="497839"/>
            <a:chOff x="0" y="-76200"/>
            <a:chExt cx="8939293" cy="663785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181BB35D-E94C-01CC-0B10-4217877B0620}"/>
                </a:ext>
              </a:extLst>
            </p:cNvPr>
            <p:cNvSpPr txBox="1"/>
            <p:nvPr/>
          </p:nvSpPr>
          <p:spPr>
            <a:xfrm>
              <a:off x="417273" y="56515"/>
              <a:ext cx="8522020" cy="469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60"/>
                </a:lnSpc>
              </a:pPr>
              <a:r>
                <a:rPr lang="en-US" sz="2300" b="1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Inaugural Event (2022) – 18 countries  </a:t>
              </a: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C60C48B-EB54-3942-68ED-04C6E8680021}"/>
                </a:ext>
              </a:extLst>
            </p:cNvPr>
            <p:cNvSpPr txBox="1"/>
            <p:nvPr/>
          </p:nvSpPr>
          <p:spPr>
            <a:xfrm>
              <a:off x="0" y="-76200"/>
              <a:ext cx="366473" cy="66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 b="1">
                  <a:solidFill>
                    <a:srgbClr val="002D6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+</a:t>
              </a: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E8816398-DB6C-6EE8-17A6-224C6E8E43B3}"/>
              </a:ext>
            </a:extLst>
          </p:cNvPr>
          <p:cNvGrpSpPr/>
          <p:nvPr/>
        </p:nvGrpSpPr>
        <p:grpSpPr>
          <a:xfrm>
            <a:off x="10554833" y="2177492"/>
            <a:ext cx="7836067" cy="497839"/>
            <a:chOff x="0" y="-76200"/>
            <a:chExt cx="10448089" cy="663785"/>
          </a:xfrm>
        </p:grpSpPr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28068E9D-1DFC-61ED-979B-A208F3A17B72}"/>
                </a:ext>
              </a:extLst>
            </p:cNvPr>
            <p:cNvSpPr txBox="1"/>
            <p:nvPr/>
          </p:nvSpPr>
          <p:spPr>
            <a:xfrm>
              <a:off x="418531" y="56515"/>
              <a:ext cx="10029558" cy="469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60"/>
                </a:lnSpc>
              </a:pPr>
              <a:r>
                <a:rPr lang="en-US" sz="2300" b="1">
                  <a:solidFill>
                    <a:srgbClr val="007D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Harmful Algae Blooms (HABs) – 21 countries  </a:t>
              </a: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6871D5E5-F0B1-C79B-8E5B-0A2DB433EE42}"/>
                </a:ext>
              </a:extLst>
            </p:cNvPr>
            <p:cNvSpPr txBox="1"/>
            <p:nvPr/>
          </p:nvSpPr>
          <p:spPr>
            <a:xfrm>
              <a:off x="0" y="-76200"/>
              <a:ext cx="366473" cy="66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 b="1">
                  <a:solidFill>
                    <a:srgbClr val="002D6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+</a:t>
              </a:r>
            </a:p>
          </p:txBody>
        </p:sp>
      </p:grpSp>
      <p:pic>
        <p:nvPicPr>
          <p:cNvPr id="9" name="Picture 8" descr="A map of the world&#10;&#10;AI-generated content may be incorrect.">
            <a:extLst>
              <a:ext uri="{FF2B5EF4-FFF2-40B4-BE49-F238E27FC236}">
                <a16:creationId xmlns:a16="http://schemas.microsoft.com/office/drawing/2014/main" id="{D137192D-EC71-B255-E176-4C07EE0C6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r="4690"/>
          <a:stretch/>
        </p:blipFill>
        <p:spPr>
          <a:xfrm>
            <a:off x="9681024" y="3045461"/>
            <a:ext cx="8244115" cy="4749800"/>
          </a:xfrm>
          <a:prstGeom prst="rect">
            <a:avLst/>
          </a:prstGeom>
        </p:spPr>
      </p:pic>
      <p:pic>
        <p:nvPicPr>
          <p:cNvPr id="11" name="Picture 10" descr="A map of the world&#10;&#10;AI-generated content may be incorrect.">
            <a:extLst>
              <a:ext uri="{FF2B5EF4-FFF2-40B4-BE49-F238E27FC236}">
                <a16:creationId xmlns:a16="http://schemas.microsoft.com/office/drawing/2014/main" id="{C20CED95-07E4-D747-CA92-FFC06C3EA3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r="7032"/>
          <a:stretch/>
        </p:blipFill>
        <p:spPr>
          <a:xfrm>
            <a:off x="493492" y="3060509"/>
            <a:ext cx="8113485" cy="471970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027898-E809-6701-9BE1-9819BC820C43}"/>
              </a:ext>
            </a:extLst>
          </p:cNvPr>
          <p:cNvCxnSpPr>
            <a:cxnSpLocks/>
          </p:cNvCxnSpPr>
          <p:nvPr/>
        </p:nvCxnSpPr>
        <p:spPr>
          <a:xfrm>
            <a:off x="9023684" y="1807361"/>
            <a:ext cx="0" cy="66373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926459-AF49-BDCB-D2DE-7BE51D1AFBF0}"/>
              </a:ext>
            </a:extLst>
          </p:cNvPr>
          <p:cNvCxnSpPr>
            <a:cxnSpLocks/>
          </p:cNvCxnSpPr>
          <p:nvPr/>
        </p:nvCxnSpPr>
        <p:spPr>
          <a:xfrm>
            <a:off x="0" y="8444753"/>
            <a:ext cx="191061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639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flipH="1" flipV="1">
            <a:off x="6978409" y="710358"/>
            <a:ext cx="0" cy="855921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1280275"/>
            <a:ext cx="6880582" cy="1303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6"/>
              </a:lnSpc>
            </a:pPr>
            <a:r>
              <a:rPr lang="en-US" sz="4896" b="1" spc="-12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What is the Ocean Enterprise?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088474"/>
            <a:ext cx="5177912" cy="5184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>
                <a:solidFill>
                  <a:srgbClr val="292F38"/>
                </a:solidFill>
                <a:latin typeface="Poppins"/>
                <a:cs typeface="Poppins"/>
              </a:rPr>
              <a:t>All entities in the public, private, non-profit, research and academic sectors that provide infrastructure and capacity of ocean observations, measurement, and forecasting, or who deliver operational ocean information projects and services.</a:t>
            </a:r>
            <a:endParaRPr lang="en-US"/>
          </a:p>
          <a:p>
            <a:pPr algn="l">
              <a:lnSpc>
                <a:spcPts val="3500"/>
              </a:lnSpc>
            </a:pPr>
            <a:endParaRPr lang="en-US" sz="2800">
              <a:solidFill>
                <a:srgbClr val="000000"/>
              </a:solidFill>
              <a:latin typeface="Times New Roman"/>
              <a:ea typeface="Poppins"/>
              <a:cs typeface="Times New Roman"/>
            </a:endParaRPr>
          </a:p>
          <a:p>
            <a:pPr algn="l">
              <a:lnSpc>
                <a:spcPts val="3500"/>
              </a:lnSpc>
            </a:pPr>
            <a:endParaRPr lang="en-US" sz="2500">
              <a:solidFill>
                <a:srgbClr val="000000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28700" y="8833929"/>
            <a:ext cx="2704282" cy="424371"/>
          </a:xfrm>
          <a:custGeom>
            <a:avLst/>
            <a:gdLst/>
            <a:ahLst/>
            <a:cxnLst/>
            <a:rect l="l" t="t" r="r" b="b"/>
            <a:pathLst>
              <a:path w="2704282" h="424371">
                <a:moveTo>
                  <a:pt x="0" y="0"/>
                </a:moveTo>
                <a:lnTo>
                  <a:pt x="2704282" y="0"/>
                </a:lnTo>
                <a:lnTo>
                  <a:pt x="2704282" y="424371"/>
                </a:lnTo>
                <a:lnTo>
                  <a:pt x="0" y="4243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29E7E-505C-36FB-AA11-65F6348E0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349" y="1884402"/>
            <a:ext cx="10166563" cy="56825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B1389B-437A-4D6E-B686-A64EC6CE8FD5}"/>
              </a:ext>
            </a:extLst>
          </p:cNvPr>
          <p:cNvSpPr txBox="1"/>
          <p:nvPr/>
        </p:nvSpPr>
        <p:spPr>
          <a:xfrm>
            <a:off x="8679289" y="7631060"/>
            <a:ext cx="914400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>
                <a:latin typeface="Poppins"/>
                <a:cs typeface="Poppins"/>
              </a:rPr>
              <a:t>(source: Glynn Gorick and the </a:t>
            </a:r>
            <a:r>
              <a:rPr lang="en-US" err="1">
                <a:latin typeface="Poppins"/>
                <a:cs typeface="Poppins"/>
              </a:rPr>
              <a:t>NeXOS</a:t>
            </a:r>
            <a:r>
              <a:rPr lang="en-US">
                <a:latin typeface="Poppins"/>
                <a:cs typeface="Poppins"/>
              </a:rPr>
              <a:t> project)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AC6B6-C76B-CC2E-5F37-26CCD13AD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47C9E-C639-F81F-0F29-394A72E46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5701" y="396990"/>
            <a:ext cx="10234592" cy="94198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>
                <a:latin typeface="Poppins"/>
                <a:ea typeface="Calibri"/>
                <a:cs typeface="Calibri"/>
              </a:rPr>
              <a:t>Dialogues With Industry</a:t>
            </a:r>
          </a:p>
          <a:p>
            <a:pPr marL="0" indent="0" algn="ctr">
              <a:buNone/>
            </a:pPr>
            <a:r>
              <a:rPr lang="en-US" b="1">
                <a:latin typeface="Poppins"/>
                <a:ea typeface="Calibri"/>
                <a:cs typeface="Calibri"/>
              </a:rPr>
              <a:t>Roadmap Structure – Harmful Algal Blooms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451015E-E6F9-089E-A4C5-5653D5185B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2805988"/>
              </p:ext>
            </p:extLst>
          </p:nvPr>
        </p:nvGraphicFramePr>
        <p:xfrm>
          <a:off x="376266" y="2469647"/>
          <a:ext cx="7045459" cy="5871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37" name="Freeform 14">
            <a:extLst>
              <a:ext uri="{FF2B5EF4-FFF2-40B4-BE49-F238E27FC236}">
                <a16:creationId xmlns:a16="http://schemas.microsoft.com/office/drawing/2014/main" id="{EA2F3115-CB91-6C33-0130-91635A17FD67}"/>
              </a:ext>
            </a:extLst>
          </p:cNvPr>
          <p:cNvSpPr/>
          <p:nvPr/>
        </p:nvSpPr>
        <p:spPr>
          <a:xfrm>
            <a:off x="561880" y="611257"/>
            <a:ext cx="2470171" cy="387633"/>
          </a:xfrm>
          <a:custGeom>
            <a:avLst/>
            <a:gdLst/>
            <a:ahLst/>
            <a:cxnLst/>
            <a:rect l="l" t="t" r="r" b="b"/>
            <a:pathLst>
              <a:path w="2470171" h="387633">
                <a:moveTo>
                  <a:pt x="0" y="0"/>
                </a:moveTo>
                <a:lnTo>
                  <a:pt x="2470172" y="0"/>
                </a:lnTo>
                <a:lnTo>
                  <a:pt x="2470172" y="387633"/>
                </a:lnTo>
                <a:lnTo>
                  <a:pt x="0" y="3876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0B1DEB46-366B-AD9B-6087-0740C5F594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0" b="25357"/>
          <a:stretch/>
        </p:blipFill>
        <p:spPr>
          <a:xfrm>
            <a:off x="7808785" y="1600200"/>
            <a:ext cx="1034205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52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63210C-4647-DD14-0BCB-AA3E6F8C9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99D7BB1-FBD9-0621-4521-E05848952FB4}"/>
              </a:ext>
            </a:extLst>
          </p:cNvPr>
          <p:cNvSpPr/>
          <p:nvPr/>
        </p:nvSpPr>
        <p:spPr>
          <a:xfrm flipH="1">
            <a:off x="400684" y="1561701"/>
            <a:ext cx="17486631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7942F1F-5224-9226-3662-412C0DF4248E}"/>
              </a:ext>
            </a:extLst>
          </p:cNvPr>
          <p:cNvSpPr/>
          <p:nvPr/>
        </p:nvSpPr>
        <p:spPr>
          <a:xfrm>
            <a:off x="15176014" y="770751"/>
            <a:ext cx="2704282" cy="424371"/>
          </a:xfrm>
          <a:custGeom>
            <a:avLst/>
            <a:gdLst/>
            <a:ahLst/>
            <a:cxnLst/>
            <a:rect l="l" t="t" r="r" b="b"/>
            <a:pathLst>
              <a:path w="2704282" h="424371">
                <a:moveTo>
                  <a:pt x="0" y="0"/>
                </a:moveTo>
                <a:lnTo>
                  <a:pt x="2704282" y="0"/>
                </a:lnTo>
                <a:lnTo>
                  <a:pt x="2704282" y="424372"/>
                </a:lnTo>
                <a:lnTo>
                  <a:pt x="0" y="424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B284994-8372-8F54-8EA8-1FE2F4F6FE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3758234"/>
              </p:ext>
            </p:extLst>
          </p:nvPr>
        </p:nvGraphicFramePr>
        <p:xfrm>
          <a:off x="6560307" y="2226462"/>
          <a:ext cx="10790261" cy="6654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0D47AA1F-D609-DF55-1B8C-5F5E0649E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49" y="427038"/>
            <a:ext cx="12691849" cy="1143000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latin typeface="Poppins"/>
                <a:cs typeface="Poppins"/>
              </a:rPr>
              <a:t>Priority Area – </a:t>
            </a:r>
            <a:r>
              <a:rPr lang="en-US" b="1">
                <a:solidFill>
                  <a:srgbClr val="007DC3"/>
                </a:solidFill>
                <a:latin typeface="Poppins"/>
                <a:cs typeface="Poppins"/>
              </a:rPr>
              <a:t>Improving the Marketplace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D1E6A2-CC61-59C3-9B17-C100C65E8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6996" y="2198497"/>
            <a:ext cx="4040188" cy="639762"/>
          </a:xfrm>
        </p:spPr>
        <p:txBody>
          <a:bodyPr>
            <a:normAutofit/>
          </a:bodyPr>
          <a:lstStyle/>
          <a:p>
            <a:r>
              <a:rPr lang="en-US" sz="3200">
                <a:latin typeface="Poppins" panose="00000500000000000000" pitchFamily="2" charset="0"/>
                <a:cs typeface="Poppins" panose="00000500000000000000" pitchFamily="2" charset="0"/>
              </a:rPr>
              <a:t>HABs Challenges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5CB7B1-FC97-D5C9-ACF6-CE8725B41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996" y="3476198"/>
            <a:ext cx="4040188" cy="66542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buNone/>
            </a:pPr>
            <a:r>
              <a:rPr lang="en-US" sz="2400">
                <a:latin typeface="Poppins" panose="00000500000000000000" pitchFamily="2" charset="0"/>
                <a:cs typeface="Poppins" panose="00000500000000000000" pitchFamily="2" charset="0"/>
              </a:rPr>
              <a:t>Market Visibility</a:t>
            </a:r>
          </a:p>
          <a:p>
            <a:pPr lvl="0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>
              <a:buNone/>
            </a:pP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>
              <a:buNone/>
            </a:pPr>
            <a:r>
              <a:rPr lang="en-US" sz="2400">
                <a:latin typeface="Poppins" panose="00000500000000000000" pitchFamily="2" charset="0"/>
                <a:cs typeface="Poppins" panose="00000500000000000000" pitchFamily="2" charset="0"/>
              </a:rPr>
              <a:t>Aggregation of Demand</a:t>
            </a:r>
          </a:p>
          <a:p>
            <a:pPr lvl="0"/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>
              <a:buNone/>
            </a:pP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>
              <a:buNone/>
            </a:pPr>
            <a:r>
              <a:rPr lang="en-US" sz="2400">
                <a:latin typeface="Poppins" panose="00000500000000000000" pitchFamily="2" charset="0"/>
                <a:cs typeface="Poppins" panose="00000500000000000000" pitchFamily="2" charset="0"/>
              </a:rPr>
              <a:t>Rethinking Risk to Accelerate Growth</a:t>
            </a:r>
          </a:p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2D212B-5E4E-1F62-FA99-F90784D980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07974" y="2193147"/>
            <a:ext cx="6660107" cy="639762"/>
          </a:xfrm>
        </p:spPr>
        <p:txBody>
          <a:bodyPr>
            <a:noAutofit/>
          </a:bodyPr>
          <a:lstStyle/>
          <a:p>
            <a:r>
              <a:rPr lang="en-US" sz="3200">
                <a:latin typeface="Poppins" panose="00000500000000000000" pitchFamily="2" charset="0"/>
                <a:cs typeface="Poppins" panose="00000500000000000000" pitchFamily="2" charset="0"/>
              </a:rPr>
              <a:t>Key Take Aways and Actions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A62BFE1-FF65-A703-E038-82509C7BC4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25405" y="3089469"/>
            <a:ext cx="9325163" cy="66542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z="2200">
                <a:latin typeface="Poppins"/>
                <a:cs typeface="Poppins"/>
              </a:rPr>
              <a:t>The full size of the HABs market is currently unknown</a:t>
            </a:r>
          </a:p>
          <a:p>
            <a:pPr lvl="0"/>
            <a:r>
              <a:rPr lang="en-US" sz="2200">
                <a:latin typeface="Poppins"/>
                <a:cs typeface="Poppins"/>
              </a:rPr>
              <a:t>Disparity in market size and diversification</a:t>
            </a:r>
          </a:p>
          <a:p>
            <a:pPr lvl="0"/>
            <a:r>
              <a:rPr lang="en-US" sz="2200">
                <a:latin typeface="Poppins"/>
                <a:cs typeface="Poppins"/>
              </a:rPr>
              <a:t>Market Analysis and sharing of technological innovations</a:t>
            </a:r>
          </a:p>
          <a:p>
            <a:pPr lvl="0"/>
            <a:endParaRPr lang="en-US" sz="22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r>
              <a:rPr lang="en-US" sz="2200">
                <a:latin typeface="Poppins"/>
                <a:cs typeface="Poppins"/>
              </a:rPr>
              <a:t>Government has a key role in setting requirements</a:t>
            </a:r>
          </a:p>
          <a:p>
            <a:pPr lvl="0"/>
            <a:r>
              <a:rPr lang="en-US" sz="2200">
                <a:latin typeface="Poppins"/>
                <a:cs typeface="Poppins"/>
              </a:rPr>
              <a:t>Disconnect between the drivers and push for implementation</a:t>
            </a:r>
          </a:p>
          <a:p>
            <a:pPr lvl="0"/>
            <a:r>
              <a:rPr lang="en-US" sz="2200">
                <a:latin typeface="Poppins"/>
                <a:cs typeface="Poppins"/>
              </a:rPr>
              <a:t>“Mainstreaming” HABs into environmental monitoring</a:t>
            </a:r>
          </a:p>
          <a:p>
            <a:pPr lvl="0"/>
            <a:endParaRPr lang="en-US" sz="22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r>
              <a:rPr lang="en-US" sz="2200">
                <a:latin typeface="Poppins"/>
                <a:cs typeface="Poppins"/>
              </a:rPr>
              <a:t>Permitting is an obstacle</a:t>
            </a:r>
          </a:p>
          <a:p>
            <a:pPr lvl="0"/>
            <a:r>
              <a:rPr lang="en-US" sz="2200">
                <a:latin typeface="Poppins"/>
                <a:cs typeface="Poppins"/>
              </a:rPr>
              <a:t>Insurance industry lags introduction of control methods</a:t>
            </a:r>
          </a:p>
          <a:p>
            <a:pPr lvl="0"/>
            <a:r>
              <a:rPr lang="en-US" sz="2200">
                <a:latin typeface="Poppins"/>
                <a:cs typeface="Poppins"/>
              </a:rPr>
              <a:t>Disaggregation of regulatory demand is impeding scale up</a:t>
            </a:r>
          </a:p>
          <a:p>
            <a:pPr lvl="0"/>
            <a:r>
              <a:rPr lang="en-US" sz="2200">
                <a:latin typeface="Poppins"/>
                <a:cs typeface="Poppins"/>
              </a:rPr>
              <a:t>Development agencies, tourism boards, etc. can influence control methodology acceptance</a:t>
            </a:r>
          </a:p>
          <a:p>
            <a:pPr lvl="0"/>
            <a:r>
              <a:rPr lang="en-US" sz="2200">
                <a:latin typeface="Poppins"/>
                <a:cs typeface="Poppins"/>
              </a:rPr>
              <a:t>Education and outreach for control methodologies needed to change perception</a:t>
            </a:r>
          </a:p>
          <a:p>
            <a:endParaRPr lang="en-US"/>
          </a:p>
        </p:txBody>
      </p:sp>
      <p:pic>
        <p:nvPicPr>
          <p:cNvPr id="20" name="Graphic 19" descr="Arrow Right with solid fill">
            <a:extLst>
              <a:ext uri="{FF2B5EF4-FFF2-40B4-BE49-F238E27FC236}">
                <a16:creationId xmlns:a16="http://schemas.microsoft.com/office/drawing/2014/main" id="{2209D66F-5018-2FE5-A324-D2DB9272E8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76900" y="2705100"/>
            <a:ext cx="1714500" cy="1924050"/>
          </a:xfrm>
          <a:prstGeom prst="rect">
            <a:avLst/>
          </a:prstGeom>
        </p:spPr>
      </p:pic>
      <p:pic>
        <p:nvPicPr>
          <p:cNvPr id="21" name="Graphic 20" descr="Arrow Right with solid fill">
            <a:extLst>
              <a:ext uri="{FF2B5EF4-FFF2-40B4-BE49-F238E27FC236}">
                <a16:creationId xmlns:a16="http://schemas.microsoft.com/office/drawing/2014/main" id="{0ADC8700-D344-B91C-BE0F-166CA5D572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76899" y="4514849"/>
            <a:ext cx="1714500" cy="1924050"/>
          </a:xfrm>
          <a:prstGeom prst="rect">
            <a:avLst/>
          </a:prstGeom>
        </p:spPr>
      </p:pic>
      <p:pic>
        <p:nvPicPr>
          <p:cNvPr id="22" name="Graphic 21" descr="Arrow Right with solid fill">
            <a:extLst>
              <a:ext uri="{FF2B5EF4-FFF2-40B4-BE49-F238E27FC236}">
                <a16:creationId xmlns:a16="http://schemas.microsoft.com/office/drawing/2014/main" id="{59E7A878-09E8-444B-9EE0-0C1E076443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76899" y="6800849"/>
            <a:ext cx="17145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33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2DDD50-D2A5-9677-BC17-2587D58DE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8B94265-DA43-2E13-805C-6C41AB6DAC14}"/>
              </a:ext>
            </a:extLst>
          </p:cNvPr>
          <p:cNvSpPr/>
          <p:nvPr/>
        </p:nvSpPr>
        <p:spPr>
          <a:xfrm flipH="1">
            <a:off x="400684" y="1561701"/>
            <a:ext cx="17486631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D197D12-816A-7C20-B548-8FA027DB5AA6}"/>
              </a:ext>
            </a:extLst>
          </p:cNvPr>
          <p:cNvSpPr/>
          <p:nvPr/>
        </p:nvSpPr>
        <p:spPr>
          <a:xfrm>
            <a:off x="15188364" y="766116"/>
            <a:ext cx="2704282" cy="424371"/>
          </a:xfrm>
          <a:custGeom>
            <a:avLst/>
            <a:gdLst/>
            <a:ahLst/>
            <a:cxnLst/>
            <a:rect l="l" t="t" r="r" b="b"/>
            <a:pathLst>
              <a:path w="2704282" h="424371">
                <a:moveTo>
                  <a:pt x="0" y="0"/>
                </a:moveTo>
                <a:lnTo>
                  <a:pt x="2704282" y="0"/>
                </a:lnTo>
                <a:lnTo>
                  <a:pt x="2704282" y="424372"/>
                </a:lnTo>
                <a:lnTo>
                  <a:pt x="0" y="424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2DF578D-FC49-02F6-CA61-EFA608E738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9201248"/>
              </p:ext>
            </p:extLst>
          </p:nvPr>
        </p:nvGraphicFramePr>
        <p:xfrm>
          <a:off x="6789760" y="1909720"/>
          <a:ext cx="10790261" cy="6654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1F3EF3B5-904B-F30F-87E4-4C512F113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48" y="413128"/>
            <a:ext cx="15086694" cy="1143000"/>
          </a:xfrm>
        </p:spPr>
        <p:txBody>
          <a:bodyPr>
            <a:normAutofit/>
          </a:bodyPr>
          <a:lstStyle/>
          <a:p>
            <a:pPr algn="l"/>
            <a:r>
              <a:rPr lang="en-US" sz="3800" b="1">
                <a:latin typeface="Poppins"/>
                <a:cs typeface="Poppins"/>
              </a:rPr>
              <a:t>Priority Area – </a:t>
            </a:r>
            <a:r>
              <a:rPr lang="en-US" sz="3800" b="1">
                <a:solidFill>
                  <a:srgbClr val="007DC3"/>
                </a:solidFill>
                <a:latin typeface="Poppins"/>
                <a:cs typeface="Poppins"/>
              </a:rPr>
              <a:t>Collaboration to Grow and Impact Change</a:t>
            </a:r>
            <a:endParaRPr lang="en-US" sz="3800">
              <a:ea typeface="Calibri"/>
              <a:cs typeface="Calibri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DF44EC-7343-1F48-6518-978E27696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219" y="2274128"/>
            <a:ext cx="4040188" cy="639762"/>
          </a:xfrm>
        </p:spPr>
        <p:txBody>
          <a:bodyPr>
            <a:normAutofit/>
          </a:bodyPr>
          <a:lstStyle/>
          <a:p>
            <a:r>
              <a:rPr lang="en-US" sz="3200">
                <a:latin typeface="Poppins" panose="00000500000000000000" pitchFamily="2" charset="0"/>
                <a:cs typeface="Poppins" panose="00000500000000000000" pitchFamily="2" charset="0"/>
              </a:rPr>
              <a:t>HABs Challenges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E63DB1-D8B4-8764-4B0F-C4BD049A5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2219" y="3463668"/>
            <a:ext cx="4040188" cy="66542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buNone/>
            </a:pPr>
            <a:r>
              <a:rPr lang="en-US" sz="2400">
                <a:latin typeface="Poppins" panose="00000500000000000000" pitchFamily="2" charset="0"/>
                <a:cs typeface="Poppins" panose="00000500000000000000" pitchFamily="2" charset="0"/>
              </a:rPr>
              <a:t>Data as an Asset and Mission as a Service</a:t>
            </a:r>
          </a:p>
          <a:p>
            <a:pPr lvl="0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>
              <a:buNone/>
            </a:pP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>
              <a:buNone/>
            </a:pP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>
              <a:buNone/>
            </a:pPr>
            <a:r>
              <a:rPr lang="en-US" sz="2400">
                <a:latin typeface="Poppins" panose="00000500000000000000" pitchFamily="2" charset="0"/>
                <a:cs typeface="Poppins" panose="00000500000000000000" pitchFamily="2" charset="0"/>
              </a:rPr>
              <a:t>Public/Private Exchange</a:t>
            </a:r>
          </a:p>
          <a:p>
            <a:pPr lvl="0"/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>
              <a:buNone/>
            </a:pPr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>
              <a:buNone/>
            </a:pPr>
            <a:r>
              <a:rPr lang="en-US" sz="2400">
                <a:latin typeface="Poppins" panose="00000500000000000000" pitchFamily="2" charset="0"/>
                <a:cs typeface="Poppins" panose="00000500000000000000" pitchFamily="2" charset="0"/>
              </a:rPr>
              <a:t>Standards</a:t>
            </a:r>
          </a:p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5B2217-35E4-F296-D681-3E9736E60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437427" y="2268778"/>
            <a:ext cx="6660107" cy="639762"/>
          </a:xfrm>
        </p:spPr>
        <p:txBody>
          <a:bodyPr>
            <a:noAutofit/>
          </a:bodyPr>
          <a:lstStyle/>
          <a:p>
            <a:r>
              <a:rPr lang="en-US" sz="3200">
                <a:latin typeface="Poppins" panose="00000500000000000000" pitchFamily="2" charset="0"/>
                <a:cs typeface="Poppins" panose="00000500000000000000" pitchFamily="2" charset="0"/>
              </a:rPr>
              <a:t>Key Take Aways and Actions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69B761-06A2-DA23-D684-DE36227309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4120" y="3463668"/>
            <a:ext cx="9325163" cy="6654250"/>
          </a:xfrm>
        </p:spPr>
        <p:txBody>
          <a:bodyPr>
            <a:normAutofit/>
          </a:bodyPr>
          <a:lstStyle/>
          <a:p>
            <a:pPr lvl="0"/>
            <a:r>
              <a:rPr lang="en-US" sz="2400">
                <a:latin typeface="Poppins" panose="00000500000000000000" pitchFamily="2" charset="0"/>
                <a:cs typeface="Poppins" panose="00000500000000000000" pitchFamily="2" charset="0"/>
              </a:rPr>
              <a:t>Startups can create new business and licensing models</a:t>
            </a:r>
          </a:p>
          <a:p>
            <a:pPr lvl="0"/>
            <a:r>
              <a:rPr lang="en-US" sz="2400">
                <a:latin typeface="Poppins" panose="00000500000000000000" pitchFamily="2" charset="0"/>
                <a:cs typeface="Poppins" panose="00000500000000000000" pitchFamily="2" charset="0"/>
              </a:rPr>
              <a:t>New market models can create demand</a:t>
            </a:r>
          </a:p>
          <a:p>
            <a:pPr lvl="0"/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r>
              <a:rPr lang="en-US" sz="2400">
                <a:latin typeface="Poppins" panose="00000500000000000000" pitchFamily="2" charset="0"/>
                <a:cs typeface="Poppins" panose="00000500000000000000" pitchFamily="2" charset="0"/>
              </a:rPr>
              <a:t>Advancing operational HAB observing systems will accelerate research and unlock new opportunities for industry and public-private partnerships</a:t>
            </a:r>
          </a:p>
          <a:p>
            <a:pPr lvl="0"/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Sustainable investment in operational HAB observing systems will benefit impacted industries</a:t>
            </a:r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r>
              <a:rPr lang="en-US" sz="2400">
                <a:latin typeface="Poppins" panose="00000500000000000000" pitchFamily="2" charset="0"/>
                <a:cs typeface="Poppins" panose="00000500000000000000" pitchFamily="2" charset="0"/>
              </a:rPr>
              <a:t>Government has a key role in setting data standards</a:t>
            </a:r>
          </a:p>
          <a:p>
            <a:pPr lvl="0"/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Establishment of standards is crucial to transform data into user-friendly services</a:t>
            </a:r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/>
          </a:p>
        </p:txBody>
      </p:sp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1F6E25A7-6DF4-8899-DAC9-3B37A7654C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1602" y="2892757"/>
            <a:ext cx="1714500" cy="1924050"/>
          </a:xfrm>
          <a:prstGeom prst="rect">
            <a:avLst/>
          </a:prstGeom>
        </p:spPr>
      </p:pic>
      <p:pic>
        <p:nvPicPr>
          <p:cNvPr id="18" name="Graphic 17" descr="Arrow Right with solid fill">
            <a:extLst>
              <a:ext uri="{FF2B5EF4-FFF2-40B4-BE49-F238E27FC236}">
                <a16:creationId xmlns:a16="http://schemas.microsoft.com/office/drawing/2014/main" id="{B29D256A-E143-1560-3944-CDE4A3898F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1601" y="5231356"/>
            <a:ext cx="1714500" cy="1924050"/>
          </a:xfrm>
          <a:prstGeom prst="rect">
            <a:avLst/>
          </a:prstGeom>
        </p:spPr>
      </p:pic>
      <p:pic>
        <p:nvPicPr>
          <p:cNvPr id="20" name="Graphic 19" descr="Arrow Right with solid fill">
            <a:extLst>
              <a:ext uri="{FF2B5EF4-FFF2-40B4-BE49-F238E27FC236}">
                <a16:creationId xmlns:a16="http://schemas.microsoft.com/office/drawing/2014/main" id="{9C63A4A3-0EDC-F3D9-ECF0-3C42E2BC5A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1601" y="7414998"/>
            <a:ext cx="17145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83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C11D55-59A8-3756-B0E2-2DBCFAB4A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C2916A9D-353C-F274-A7E2-02E13CAFF6A7}"/>
              </a:ext>
            </a:extLst>
          </p:cNvPr>
          <p:cNvSpPr/>
          <p:nvPr/>
        </p:nvSpPr>
        <p:spPr>
          <a:xfrm flipH="1">
            <a:off x="400684" y="1561701"/>
            <a:ext cx="17486631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BE6FB74-8395-B1CA-506E-99D4AF504641}"/>
              </a:ext>
            </a:extLst>
          </p:cNvPr>
          <p:cNvSpPr/>
          <p:nvPr/>
        </p:nvSpPr>
        <p:spPr>
          <a:xfrm>
            <a:off x="15199626" y="640824"/>
            <a:ext cx="2704282" cy="424371"/>
          </a:xfrm>
          <a:custGeom>
            <a:avLst/>
            <a:gdLst/>
            <a:ahLst/>
            <a:cxnLst/>
            <a:rect l="l" t="t" r="r" b="b"/>
            <a:pathLst>
              <a:path w="2704282" h="424371">
                <a:moveTo>
                  <a:pt x="0" y="0"/>
                </a:moveTo>
                <a:lnTo>
                  <a:pt x="2704282" y="0"/>
                </a:lnTo>
                <a:lnTo>
                  <a:pt x="2704282" y="424372"/>
                </a:lnTo>
                <a:lnTo>
                  <a:pt x="0" y="424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22E34D1-DD97-55EB-79AE-B68FFFA39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9415507"/>
              </p:ext>
            </p:extLst>
          </p:nvPr>
        </p:nvGraphicFramePr>
        <p:xfrm>
          <a:off x="6960357" y="2762704"/>
          <a:ext cx="10790261" cy="4737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8E720906-9F86-38C3-2C38-64FB2BBF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11129749" cy="1143000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latin typeface="Poppins"/>
                <a:cs typeface="Poppins"/>
              </a:rPr>
              <a:t>Priority Area – </a:t>
            </a:r>
            <a:r>
              <a:rPr lang="en-US" b="1">
                <a:solidFill>
                  <a:srgbClr val="007DC3"/>
                </a:solidFill>
                <a:latin typeface="Poppins"/>
                <a:cs typeface="Poppins"/>
              </a:rPr>
              <a:t>Shaping the Future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C03B83-6D33-3D69-11A8-C4D1899EE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9876" y="2751800"/>
            <a:ext cx="4040188" cy="639762"/>
          </a:xfrm>
        </p:spPr>
        <p:txBody>
          <a:bodyPr>
            <a:normAutofit/>
          </a:bodyPr>
          <a:lstStyle/>
          <a:p>
            <a:r>
              <a:rPr lang="en-US" sz="3200">
                <a:latin typeface="Poppins" panose="00000500000000000000" pitchFamily="2" charset="0"/>
                <a:cs typeface="Poppins" panose="00000500000000000000" pitchFamily="2" charset="0"/>
              </a:rPr>
              <a:t>HABs Challenges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D52A92-DE7B-D17A-DC43-FA1467F90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27080" y="4551059"/>
            <a:ext cx="4040188" cy="387901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>
                <a:latin typeface="Poppins" panose="00000500000000000000" pitchFamily="2" charset="0"/>
                <a:cs typeface="Poppins" panose="00000500000000000000" pitchFamily="2" charset="0"/>
              </a:rPr>
              <a:t>Workforce Development</a:t>
            </a:r>
          </a:p>
          <a:p>
            <a:pPr lvl="0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>
              <a:buNone/>
            </a:pPr>
            <a:r>
              <a:rPr lang="en-US" sz="2400">
                <a:latin typeface="Poppins" panose="00000500000000000000" pitchFamily="2" charset="0"/>
                <a:cs typeface="Poppins" panose="00000500000000000000" pitchFamily="2" charset="0"/>
              </a:rPr>
              <a:t>Emerging Technologies</a:t>
            </a:r>
          </a:p>
          <a:p>
            <a:pPr lvl="0"/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267423-AF66-6334-28D8-46CD21E7B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010934" y="2746449"/>
            <a:ext cx="6660107" cy="639762"/>
          </a:xfrm>
        </p:spPr>
        <p:txBody>
          <a:bodyPr>
            <a:noAutofit/>
          </a:bodyPr>
          <a:lstStyle/>
          <a:p>
            <a:r>
              <a:rPr lang="en-US" sz="3200">
                <a:latin typeface="Poppins" panose="00000500000000000000" pitchFamily="2" charset="0"/>
                <a:cs typeface="Poppins" panose="00000500000000000000" pitchFamily="2" charset="0"/>
              </a:rPr>
              <a:t>Key Take Aways and Actions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AEC848-934C-C51A-340E-5898CB2AA3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562152" y="4488671"/>
            <a:ext cx="9325163" cy="3220344"/>
          </a:xfrm>
        </p:spPr>
        <p:txBody>
          <a:bodyPr>
            <a:normAutofit/>
          </a:bodyPr>
          <a:lstStyle/>
          <a:p>
            <a:pPr lvl="0"/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Workforce shift between specialist and generalist expertise</a:t>
            </a:r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en-US" sz="16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>
              <a:buNone/>
            </a:pP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>
              <a:buNone/>
            </a:pPr>
            <a:endParaRPr lang="en-US" sz="11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r>
              <a:rPr lang="en-US" sz="2400">
                <a:latin typeface="Poppins" panose="00000500000000000000" pitchFamily="2" charset="0"/>
                <a:cs typeface="Poppins" panose="00000500000000000000" pitchFamily="2" charset="0"/>
              </a:rPr>
              <a:t>Sensor Technologies that can be tuned</a:t>
            </a:r>
          </a:p>
          <a:p>
            <a:endParaRPr lang="en-US"/>
          </a:p>
        </p:txBody>
      </p:sp>
      <p:pic>
        <p:nvPicPr>
          <p:cNvPr id="15" name="Graphic 14" descr="Arrow Right with solid fill">
            <a:extLst>
              <a:ext uri="{FF2B5EF4-FFF2-40B4-BE49-F238E27FC236}">
                <a16:creationId xmlns:a16="http://schemas.microsoft.com/office/drawing/2014/main" id="{B3FBA55B-91EF-426D-6C0C-7B9FDB1775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03393" y="3813981"/>
            <a:ext cx="1714500" cy="1924050"/>
          </a:xfrm>
          <a:prstGeom prst="rect">
            <a:avLst/>
          </a:prstGeom>
        </p:spPr>
      </p:pic>
      <p:pic>
        <p:nvPicPr>
          <p:cNvPr id="17" name="Graphic 16" descr="Arrow Right with solid fill">
            <a:extLst>
              <a:ext uri="{FF2B5EF4-FFF2-40B4-BE49-F238E27FC236}">
                <a16:creationId xmlns:a16="http://schemas.microsoft.com/office/drawing/2014/main" id="{995F5B45-28E6-F5D5-1805-CA5A6CCDBB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18094" y="6323177"/>
            <a:ext cx="17145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96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3DC1D-1B49-B39A-64E7-7A6F96DAA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6B5C20D-26AC-F630-8300-5EA3C2F9D514}"/>
              </a:ext>
            </a:extLst>
          </p:cNvPr>
          <p:cNvSpPr txBox="1"/>
          <p:nvPr/>
        </p:nvSpPr>
        <p:spPr>
          <a:xfrm>
            <a:off x="2731057" y="442681"/>
            <a:ext cx="11420353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000" i="1" dirty="0">
                <a:latin typeface="Poppins Bold"/>
                <a:cs typeface="Poppins Bold"/>
              </a:rPr>
              <a:t>Dialogues with Industry</a:t>
            </a:r>
          </a:p>
          <a:p>
            <a:pPr algn="ctr"/>
            <a:r>
              <a:rPr lang="en-US" sz="2400" b="1" i="1" spc="-14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</a:rPr>
              <a:t>HABs Background Paper</a:t>
            </a:r>
            <a:endParaRPr lang="en-US" sz="2400" b="1" i="1" spc="-140" dirty="0">
              <a:solidFill>
                <a:srgbClr val="000000"/>
              </a:solidFill>
              <a:latin typeface="Poppins Bold" panose="00000800000000000000" charset="0"/>
              <a:ea typeface="Poppins Bold"/>
              <a:cs typeface="Poppins Bold" panose="00000800000000000000" charset="0"/>
            </a:endParaRPr>
          </a:p>
          <a:p>
            <a:pPr algn="ctr"/>
            <a:r>
              <a:rPr lang="en-US" sz="5000" i="1" dirty="0">
                <a:latin typeface="Poppins Bold"/>
                <a:cs typeface="Poppins Bold"/>
              </a:rPr>
              <a:t> </a:t>
            </a:r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E33FA355-3314-FC5C-C540-7C805D5CF693}"/>
              </a:ext>
            </a:extLst>
          </p:cNvPr>
          <p:cNvSpPr/>
          <p:nvPr/>
        </p:nvSpPr>
        <p:spPr>
          <a:xfrm>
            <a:off x="14377271" y="9258300"/>
            <a:ext cx="2470171" cy="387633"/>
          </a:xfrm>
          <a:custGeom>
            <a:avLst/>
            <a:gdLst/>
            <a:ahLst/>
            <a:cxnLst/>
            <a:rect l="l" t="t" r="r" b="b"/>
            <a:pathLst>
              <a:path w="2470171" h="387633">
                <a:moveTo>
                  <a:pt x="0" y="0"/>
                </a:moveTo>
                <a:lnTo>
                  <a:pt x="2470172" y="0"/>
                </a:lnTo>
                <a:lnTo>
                  <a:pt x="2470172" y="387633"/>
                </a:lnTo>
                <a:lnTo>
                  <a:pt x="0" y="38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E2E1169F-2457-3E96-9006-1F092A86EB9E}"/>
              </a:ext>
            </a:extLst>
          </p:cNvPr>
          <p:cNvSpPr/>
          <p:nvPr/>
        </p:nvSpPr>
        <p:spPr>
          <a:xfrm flipH="1" flipV="1">
            <a:off x="-1" y="1683657"/>
            <a:ext cx="18766971" cy="278378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096420-0C3A-DE04-84BE-1501390709A4}"/>
              </a:ext>
            </a:extLst>
          </p:cNvPr>
          <p:cNvSpPr txBox="1"/>
          <p:nvPr/>
        </p:nvSpPr>
        <p:spPr>
          <a:xfrm>
            <a:off x="10445638" y="8023775"/>
            <a:ext cx="3149750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>
                <a:solidFill>
                  <a:srgbClr val="111111"/>
                </a:solidFill>
                <a:latin typeface="Poppins Bold"/>
                <a:ea typeface="Calibri"/>
                <a:cs typeface="Poppins Bold"/>
              </a:rPr>
              <a:t>Read the Full Background Paper</a:t>
            </a:r>
            <a:endParaRPr lang="en-US" sz="3200" dirty="0">
              <a:solidFill>
                <a:srgbClr val="000000"/>
              </a:solidFill>
              <a:latin typeface="Poppins Bold"/>
              <a:ea typeface="Calibri"/>
              <a:cs typeface="Poppins Bold"/>
            </a:endParaRPr>
          </a:p>
          <a:p>
            <a:pPr algn="ctr"/>
            <a:endParaRPr lang="en-US" sz="2000" i="1" dirty="0">
              <a:solidFill>
                <a:srgbClr val="111111"/>
              </a:solidFill>
              <a:latin typeface="Poppins Bold"/>
              <a:ea typeface="Calibri"/>
              <a:cs typeface="Poppins Bold"/>
            </a:endParaRPr>
          </a:p>
          <a:p>
            <a:pPr algn="ctr"/>
            <a:endParaRPr lang="en-US" sz="2400" dirty="0">
              <a:solidFill>
                <a:srgbClr val="111111"/>
              </a:solidFill>
              <a:latin typeface="Poppins Bold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DB33A-145D-1E82-A807-6C27974C6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75" y="1822846"/>
            <a:ext cx="6563281" cy="8402727"/>
          </a:xfrm>
          <a:prstGeom prst="rect">
            <a:avLst/>
          </a:prstGeom>
        </p:spPr>
      </p:pic>
      <p:pic>
        <p:nvPicPr>
          <p:cNvPr id="8" name="Picture 7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D99CEC5D-9C01-D6BC-C962-F6A6D1D9D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598" y="2208445"/>
            <a:ext cx="5667830" cy="57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21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79327-9FE7-1F2F-B415-3A95D6A06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F987066-F733-434D-339D-FFBCA89472AE}"/>
              </a:ext>
            </a:extLst>
          </p:cNvPr>
          <p:cNvSpPr txBox="1"/>
          <p:nvPr/>
        </p:nvSpPr>
        <p:spPr>
          <a:xfrm>
            <a:off x="2731057" y="442681"/>
            <a:ext cx="11420353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000" i="1" dirty="0">
                <a:latin typeface="Poppins Bold"/>
                <a:cs typeface="Poppins Bold"/>
              </a:rPr>
              <a:t>Dialogues with Industry</a:t>
            </a:r>
          </a:p>
          <a:p>
            <a:pPr algn="ctr"/>
            <a:r>
              <a:rPr lang="en-US" sz="2400" b="1" i="1" spc="-14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</a:rPr>
              <a:t>HABs Summary Report</a:t>
            </a:r>
            <a:endParaRPr lang="en-US" sz="2400" b="1" i="1" spc="-140" dirty="0">
              <a:solidFill>
                <a:srgbClr val="000000"/>
              </a:solidFill>
              <a:latin typeface="Poppins Bold" panose="00000800000000000000" charset="0"/>
              <a:ea typeface="Poppins Bold"/>
              <a:cs typeface="Poppins Bold" panose="00000800000000000000" charset="0"/>
            </a:endParaRPr>
          </a:p>
          <a:p>
            <a:pPr algn="ctr"/>
            <a:r>
              <a:rPr lang="en-US" sz="5000" i="1" dirty="0">
                <a:latin typeface="Poppins Bold"/>
                <a:cs typeface="Poppins Bold"/>
              </a:rPr>
              <a:t> </a:t>
            </a:r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1F8B0E95-450F-D95C-C784-65C57D39E66A}"/>
              </a:ext>
            </a:extLst>
          </p:cNvPr>
          <p:cNvSpPr/>
          <p:nvPr/>
        </p:nvSpPr>
        <p:spPr>
          <a:xfrm>
            <a:off x="14377271" y="9258300"/>
            <a:ext cx="2470171" cy="387633"/>
          </a:xfrm>
          <a:custGeom>
            <a:avLst/>
            <a:gdLst/>
            <a:ahLst/>
            <a:cxnLst/>
            <a:rect l="l" t="t" r="r" b="b"/>
            <a:pathLst>
              <a:path w="2470171" h="387633">
                <a:moveTo>
                  <a:pt x="0" y="0"/>
                </a:moveTo>
                <a:lnTo>
                  <a:pt x="2470172" y="0"/>
                </a:lnTo>
                <a:lnTo>
                  <a:pt x="2470172" y="387633"/>
                </a:lnTo>
                <a:lnTo>
                  <a:pt x="0" y="38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98DAFC42-6302-7E5F-789C-924065C4C769}"/>
              </a:ext>
            </a:extLst>
          </p:cNvPr>
          <p:cNvSpPr/>
          <p:nvPr/>
        </p:nvSpPr>
        <p:spPr>
          <a:xfrm flipH="1" flipV="1">
            <a:off x="-1" y="1683657"/>
            <a:ext cx="18766971" cy="278378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95D250-19D9-F473-FE6B-404F3F0143B0}"/>
              </a:ext>
            </a:extLst>
          </p:cNvPr>
          <p:cNvSpPr txBox="1"/>
          <p:nvPr/>
        </p:nvSpPr>
        <p:spPr>
          <a:xfrm>
            <a:off x="10445638" y="8023775"/>
            <a:ext cx="3149750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>
                <a:solidFill>
                  <a:srgbClr val="111111"/>
                </a:solidFill>
                <a:latin typeface="Poppins Bold"/>
                <a:ea typeface="Calibri"/>
                <a:cs typeface="Poppins Bold"/>
              </a:rPr>
              <a:t>Read the Full Summary Report</a:t>
            </a:r>
            <a:endParaRPr lang="en-US" sz="3200" dirty="0">
              <a:solidFill>
                <a:srgbClr val="000000"/>
              </a:solidFill>
              <a:latin typeface="Poppins Bold"/>
              <a:ea typeface="Calibri"/>
              <a:cs typeface="Poppins Bold"/>
            </a:endParaRPr>
          </a:p>
          <a:p>
            <a:pPr algn="ctr"/>
            <a:endParaRPr lang="en-US" sz="2000" i="1" dirty="0">
              <a:solidFill>
                <a:srgbClr val="111111"/>
              </a:solidFill>
              <a:latin typeface="Poppins Bold"/>
              <a:ea typeface="Calibri"/>
              <a:cs typeface="Poppins Bold"/>
            </a:endParaRPr>
          </a:p>
          <a:p>
            <a:pPr algn="ctr"/>
            <a:endParaRPr lang="en-US" sz="2400" dirty="0">
              <a:solidFill>
                <a:srgbClr val="111111"/>
              </a:solidFill>
              <a:latin typeface="Poppins Bold"/>
              <a:ea typeface="Calibri"/>
              <a:cs typeface="Calibri"/>
            </a:endParaRPr>
          </a:p>
        </p:txBody>
      </p:sp>
      <p:pic>
        <p:nvPicPr>
          <p:cNvPr id="10" name="Picture 9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6CBFAA5-447C-90F0-AA40-94E4E83F6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484" y="2170867"/>
            <a:ext cx="5489159" cy="5438953"/>
          </a:xfrm>
          <a:prstGeom prst="rect">
            <a:avLst/>
          </a:prstGeom>
        </p:spPr>
      </p:pic>
      <p:pic>
        <p:nvPicPr>
          <p:cNvPr id="13" name="Picture 1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B9094CA6-0C61-F710-456F-818A65071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310" y="1780008"/>
            <a:ext cx="6800347" cy="846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12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9BC884-1A36-382A-316F-F1A46EAA6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ADF65A-A276-3393-0903-DEBC1145450E}"/>
              </a:ext>
            </a:extLst>
          </p:cNvPr>
          <p:cNvSpPr/>
          <p:nvPr/>
        </p:nvSpPr>
        <p:spPr>
          <a:xfrm>
            <a:off x="3772631" y="6608332"/>
            <a:ext cx="8055428" cy="761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9A1DA28B-4C0E-4345-A0DC-F73252A53A4C}"/>
              </a:ext>
            </a:extLst>
          </p:cNvPr>
          <p:cNvSpPr/>
          <p:nvPr/>
        </p:nvSpPr>
        <p:spPr>
          <a:xfrm>
            <a:off x="0" y="-2900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l="-223" r="-2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4BFB22C-D42C-AC32-15C8-036595E5BF38}"/>
              </a:ext>
            </a:extLst>
          </p:cNvPr>
          <p:cNvSpPr txBox="1"/>
          <p:nvPr/>
        </p:nvSpPr>
        <p:spPr>
          <a:xfrm>
            <a:off x="1327738" y="3486591"/>
            <a:ext cx="13355039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Sensing Technology: Future Challenges &amp; Opportunities</a:t>
            </a:r>
            <a:endParaRPr lang="en-US"/>
          </a:p>
          <a:p>
            <a:pPr algn="ctr"/>
            <a:r>
              <a:rPr lang="en-US" sz="6000" i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Dialogues with Industry </a:t>
            </a:r>
            <a:endParaRPr lang="en-US" sz="6000" i="1">
              <a:solidFill>
                <a:srgbClr val="FFFFFF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FC5450D3-2DCE-1AF2-1BE8-69C1B321EB2C}"/>
              </a:ext>
            </a:extLst>
          </p:cNvPr>
          <p:cNvSpPr/>
          <p:nvPr/>
        </p:nvSpPr>
        <p:spPr>
          <a:xfrm flipV="1">
            <a:off x="15773140" y="1028700"/>
            <a:ext cx="0" cy="822960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F74CBF9-BC91-CFBC-E9E1-6E1B12B99E78}"/>
              </a:ext>
            </a:extLst>
          </p:cNvPr>
          <p:cNvSpPr/>
          <p:nvPr/>
        </p:nvSpPr>
        <p:spPr>
          <a:xfrm>
            <a:off x="16233941" y="3558565"/>
            <a:ext cx="1596208" cy="965706"/>
          </a:xfrm>
          <a:custGeom>
            <a:avLst/>
            <a:gdLst/>
            <a:ahLst/>
            <a:cxnLst/>
            <a:rect l="l" t="t" r="r" b="b"/>
            <a:pathLst>
              <a:path w="1596208" h="965706">
                <a:moveTo>
                  <a:pt x="0" y="0"/>
                </a:moveTo>
                <a:lnTo>
                  <a:pt x="1596208" y="0"/>
                </a:lnTo>
                <a:lnTo>
                  <a:pt x="1596208" y="965706"/>
                </a:lnTo>
                <a:lnTo>
                  <a:pt x="0" y="965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EA38E7B-4F57-B02A-E293-A118444CFC64}"/>
              </a:ext>
            </a:extLst>
          </p:cNvPr>
          <p:cNvSpPr/>
          <p:nvPr/>
        </p:nvSpPr>
        <p:spPr>
          <a:xfrm>
            <a:off x="16448767" y="5679886"/>
            <a:ext cx="1168963" cy="1168963"/>
          </a:xfrm>
          <a:custGeom>
            <a:avLst/>
            <a:gdLst/>
            <a:ahLst/>
            <a:cxnLst/>
            <a:rect l="l" t="t" r="r" b="b"/>
            <a:pathLst>
              <a:path w="1168963" h="1168963">
                <a:moveTo>
                  <a:pt x="0" y="0"/>
                </a:moveTo>
                <a:lnTo>
                  <a:pt x="1168963" y="0"/>
                </a:lnTo>
                <a:lnTo>
                  <a:pt x="1168963" y="1168963"/>
                </a:lnTo>
                <a:lnTo>
                  <a:pt x="0" y="1168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0C96B79-5F64-97CC-7C79-0911436F27EA}"/>
              </a:ext>
            </a:extLst>
          </p:cNvPr>
          <p:cNvSpPr/>
          <p:nvPr/>
        </p:nvSpPr>
        <p:spPr>
          <a:xfrm>
            <a:off x="16159879" y="8001374"/>
            <a:ext cx="1744332" cy="758785"/>
          </a:xfrm>
          <a:custGeom>
            <a:avLst/>
            <a:gdLst/>
            <a:ahLst/>
            <a:cxnLst/>
            <a:rect l="l" t="t" r="r" b="b"/>
            <a:pathLst>
              <a:path w="1744332" h="758785">
                <a:moveTo>
                  <a:pt x="0" y="0"/>
                </a:moveTo>
                <a:lnTo>
                  <a:pt x="1744333" y="0"/>
                </a:lnTo>
                <a:lnTo>
                  <a:pt x="1744333" y="758785"/>
                </a:lnTo>
                <a:lnTo>
                  <a:pt x="0" y="758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04C52B8D-4F5D-E7AD-7CAA-46B4CCE45693}"/>
              </a:ext>
            </a:extLst>
          </p:cNvPr>
          <p:cNvSpPr/>
          <p:nvPr/>
        </p:nvSpPr>
        <p:spPr>
          <a:xfrm>
            <a:off x="16092244" y="1526841"/>
            <a:ext cx="1879604" cy="879198"/>
          </a:xfrm>
          <a:custGeom>
            <a:avLst/>
            <a:gdLst/>
            <a:ahLst/>
            <a:cxnLst/>
            <a:rect l="l" t="t" r="r" b="b"/>
            <a:pathLst>
              <a:path w="1879604" h="879198">
                <a:moveTo>
                  <a:pt x="0" y="0"/>
                </a:moveTo>
                <a:lnTo>
                  <a:pt x="1879603" y="0"/>
                </a:lnTo>
                <a:lnTo>
                  <a:pt x="1879603" y="879199"/>
                </a:lnTo>
                <a:lnTo>
                  <a:pt x="0" y="8791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0869" t="-88236" r="-11067" b="-917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13EB9852-5749-ABA9-BBCA-2C40516225D3}"/>
              </a:ext>
            </a:extLst>
          </p:cNvPr>
          <p:cNvSpPr/>
          <p:nvPr/>
        </p:nvSpPr>
        <p:spPr>
          <a:xfrm>
            <a:off x="1028700" y="1028700"/>
            <a:ext cx="6695242" cy="1063995"/>
          </a:xfrm>
          <a:custGeom>
            <a:avLst/>
            <a:gdLst/>
            <a:ahLst/>
            <a:cxnLst/>
            <a:rect l="l" t="t" r="r" b="b"/>
            <a:pathLst>
              <a:path w="6695242" h="1063995">
                <a:moveTo>
                  <a:pt x="0" y="0"/>
                </a:moveTo>
                <a:lnTo>
                  <a:pt x="6695242" y="0"/>
                </a:lnTo>
                <a:lnTo>
                  <a:pt x="6695242" y="1063995"/>
                </a:lnTo>
                <a:lnTo>
                  <a:pt x="0" y="10639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510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B26F28B-5DA1-B02B-928F-B7D8ED1994EC}"/>
              </a:ext>
            </a:extLst>
          </p:cNvPr>
          <p:cNvSpPr txBox="1"/>
          <p:nvPr/>
        </p:nvSpPr>
        <p:spPr>
          <a:xfrm>
            <a:off x="3986284" y="6744102"/>
            <a:ext cx="7627805" cy="4997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2400" b="1">
                <a:solidFill>
                  <a:srgbClr val="007DC3"/>
                </a:solidFill>
                <a:latin typeface="Poppins Bold"/>
                <a:ea typeface="Poppins Light"/>
                <a:cs typeface="Poppins Bold"/>
                <a:sym typeface="Poppins Bold"/>
              </a:rPr>
              <a:t>Upcoming Dialogues – Planning &amp; Participation </a:t>
            </a:r>
            <a:endParaRPr lang="en-US" sz="2400">
              <a:solidFill>
                <a:srgbClr val="007DC3"/>
              </a:solidFill>
              <a:latin typeface="Poppins Light"/>
              <a:ea typeface="Poppins Light"/>
              <a:cs typeface="Poppi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580897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0913D-74AB-3663-169F-BFFB55852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C0AC6F9F-FA26-4B5D-84A6-C4918E0DE1F3}"/>
              </a:ext>
            </a:extLst>
          </p:cNvPr>
          <p:cNvSpPr txBox="1"/>
          <p:nvPr/>
        </p:nvSpPr>
        <p:spPr>
          <a:xfrm>
            <a:off x="670446" y="865814"/>
            <a:ext cx="3893323" cy="2685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96"/>
              </a:lnSpc>
            </a:pPr>
            <a:r>
              <a:rPr lang="en-US" sz="5150" b="1" spc="-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Topic Overview: </a:t>
            </a:r>
            <a:r>
              <a:rPr lang="en-US" sz="5150" b="1" spc="-129">
                <a:solidFill>
                  <a:srgbClr val="007DC3"/>
                </a:solidFill>
                <a:latin typeface="Poppins Bold"/>
                <a:ea typeface="Poppins Bold"/>
                <a:cs typeface="Poppins Bold"/>
                <a:sym typeface="Poppins Bold"/>
              </a:rPr>
              <a:t>Why it’s Important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CEDB4B1-CEBE-D521-6A31-271C6EBE5598}"/>
              </a:ext>
            </a:extLst>
          </p:cNvPr>
          <p:cNvSpPr/>
          <p:nvPr/>
        </p:nvSpPr>
        <p:spPr>
          <a:xfrm>
            <a:off x="668421" y="9011995"/>
            <a:ext cx="2704282" cy="424371"/>
          </a:xfrm>
          <a:custGeom>
            <a:avLst/>
            <a:gdLst/>
            <a:ahLst/>
            <a:cxnLst/>
            <a:rect l="l" t="t" r="r" b="b"/>
            <a:pathLst>
              <a:path w="2704282" h="424371">
                <a:moveTo>
                  <a:pt x="0" y="0"/>
                </a:moveTo>
                <a:lnTo>
                  <a:pt x="2704282" y="0"/>
                </a:lnTo>
                <a:lnTo>
                  <a:pt x="2704282" y="424372"/>
                </a:lnTo>
                <a:lnTo>
                  <a:pt x="0" y="424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86098D56-797A-4D81-1488-358D836F4F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3956141"/>
              </p:ext>
            </p:extLst>
          </p:nvPr>
        </p:nvGraphicFramePr>
        <p:xfrm>
          <a:off x="4586834" y="868005"/>
          <a:ext cx="12792186" cy="8568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3" name="AutoShape 3">
            <a:extLst>
              <a:ext uri="{FF2B5EF4-FFF2-40B4-BE49-F238E27FC236}">
                <a16:creationId xmlns:a16="http://schemas.microsoft.com/office/drawing/2014/main" id="{F116573A-1EF3-89AB-3808-F28EDC46FC4E}"/>
              </a:ext>
            </a:extLst>
          </p:cNvPr>
          <p:cNvSpPr/>
          <p:nvPr/>
        </p:nvSpPr>
        <p:spPr>
          <a:xfrm flipH="1" flipV="1">
            <a:off x="4493165" y="870977"/>
            <a:ext cx="0" cy="855921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76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254A41-D5AD-79AB-8AC5-61ECE48E5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7D429B11-D642-8F58-D53B-A2426363CA51}"/>
              </a:ext>
            </a:extLst>
          </p:cNvPr>
          <p:cNvSpPr txBox="1"/>
          <p:nvPr/>
        </p:nvSpPr>
        <p:spPr>
          <a:xfrm>
            <a:off x="921179" y="1327586"/>
            <a:ext cx="2922624" cy="2020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96"/>
              </a:lnSpc>
            </a:pPr>
            <a:r>
              <a:rPr lang="en-US" sz="5150" b="1" spc="-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Pre-Dialogue </a:t>
            </a:r>
            <a:r>
              <a:rPr lang="en-US" sz="5150" b="1" spc="-129">
                <a:solidFill>
                  <a:srgbClr val="007DC3"/>
                </a:solidFill>
                <a:latin typeface="Poppins Bold"/>
                <a:ea typeface="Poppins Bold"/>
                <a:cs typeface="Poppins Bold"/>
                <a:sym typeface="Poppins Bold"/>
              </a:rPr>
              <a:t>Planning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97834DD-6B20-088A-BA02-2645BA063EA5}"/>
              </a:ext>
            </a:extLst>
          </p:cNvPr>
          <p:cNvSpPr/>
          <p:nvPr/>
        </p:nvSpPr>
        <p:spPr>
          <a:xfrm>
            <a:off x="929732" y="8991685"/>
            <a:ext cx="2704282" cy="424371"/>
          </a:xfrm>
          <a:custGeom>
            <a:avLst/>
            <a:gdLst/>
            <a:ahLst/>
            <a:cxnLst/>
            <a:rect l="l" t="t" r="r" b="b"/>
            <a:pathLst>
              <a:path w="2704282" h="424371">
                <a:moveTo>
                  <a:pt x="0" y="0"/>
                </a:moveTo>
                <a:lnTo>
                  <a:pt x="2704282" y="0"/>
                </a:lnTo>
                <a:lnTo>
                  <a:pt x="2704282" y="424372"/>
                </a:lnTo>
                <a:lnTo>
                  <a:pt x="0" y="424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351D2C34-9C4C-3766-2937-8BB37ED5E4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9222129"/>
              </p:ext>
            </p:extLst>
          </p:nvPr>
        </p:nvGraphicFramePr>
        <p:xfrm>
          <a:off x="5141690" y="1968977"/>
          <a:ext cx="12572996" cy="6916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5">
            <a:extLst>
              <a:ext uri="{FF2B5EF4-FFF2-40B4-BE49-F238E27FC236}">
                <a16:creationId xmlns:a16="http://schemas.microsoft.com/office/drawing/2014/main" id="{83A4E5F9-F3F5-912C-D3F5-85DE6CCB403C}"/>
              </a:ext>
            </a:extLst>
          </p:cNvPr>
          <p:cNvSpPr txBox="1"/>
          <p:nvPr/>
        </p:nvSpPr>
        <p:spPr>
          <a:xfrm>
            <a:off x="925286" y="3948052"/>
            <a:ext cx="3349162" cy="3119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Late 2025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endParaRPr lang="en-US" sz="25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42900" indent="-342900" algn="l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3 </a:t>
            </a:r>
            <a:r>
              <a:rPr lang="en-US" sz="2500" i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Dialogues</a:t>
            </a: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2.5-hour sessions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endParaRPr lang="en-US" sz="25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42900" indent="-342900" algn="l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Spaced 1 month apart </a:t>
            </a:r>
          </a:p>
        </p:txBody>
      </p:sp>
      <p:sp>
        <p:nvSpPr>
          <p:cNvPr id="54" name="AutoShape 3">
            <a:extLst>
              <a:ext uri="{FF2B5EF4-FFF2-40B4-BE49-F238E27FC236}">
                <a16:creationId xmlns:a16="http://schemas.microsoft.com/office/drawing/2014/main" id="{3AC920D6-4E06-B9F2-5F2E-37CEB414A270}"/>
              </a:ext>
            </a:extLst>
          </p:cNvPr>
          <p:cNvSpPr/>
          <p:nvPr/>
        </p:nvSpPr>
        <p:spPr>
          <a:xfrm flipH="1" flipV="1">
            <a:off x="4656451" y="852834"/>
            <a:ext cx="0" cy="855921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015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4D040F-D32A-0CB3-7B93-9BCFBE4A3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24486BDC-B54A-9BA8-F231-6439F83B23DF}"/>
              </a:ext>
            </a:extLst>
          </p:cNvPr>
          <p:cNvSpPr txBox="1"/>
          <p:nvPr/>
        </p:nvSpPr>
        <p:spPr>
          <a:xfrm>
            <a:off x="903036" y="1386618"/>
            <a:ext cx="4707909" cy="1351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96"/>
              </a:lnSpc>
            </a:pPr>
            <a:r>
              <a:rPr lang="en-US" sz="5150" b="1" spc="-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Pre-Dialogue </a:t>
            </a:r>
            <a:r>
              <a:rPr lang="en-US" sz="5150" b="1" spc="-129">
                <a:solidFill>
                  <a:srgbClr val="007DC3"/>
                </a:solidFill>
                <a:latin typeface="Poppins Bold"/>
                <a:ea typeface="Poppins Bold"/>
                <a:cs typeface="Poppins Bold"/>
                <a:sym typeface="Poppins Bold"/>
              </a:rPr>
              <a:t>Planning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3779380-F3DE-6D4B-8C6F-5A26B40DEDDD}"/>
              </a:ext>
            </a:extLst>
          </p:cNvPr>
          <p:cNvSpPr/>
          <p:nvPr/>
        </p:nvSpPr>
        <p:spPr>
          <a:xfrm>
            <a:off x="907257" y="8841398"/>
            <a:ext cx="2704282" cy="424371"/>
          </a:xfrm>
          <a:custGeom>
            <a:avLst/>
            <a:gdLst/>
            <a:ahLst/>
            <a:cxnLst/>
            <a:rect l="l" t="t" r="r" b="b"/>
            <a:pathLst>
              <a:path w="2704282" h="424371">
                <a:moveTo>
                  <a:pt x="0" y="0"/>
                </a:moveTo>
                <a:lnTo>
                  <a:pt x="2704282" y="0"/>
                </a:lnTo>
                <a:lnTo>
                  <a:pt x="2704282" y="424372"/>
                </a:lnTo>
                <a:lnTo>
                  <a:pt x="0" y="424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8D8A65C7-FD91-B517-8CEC-1448A6DD35D2}"/>
              </a:ext>
            </a:extLst>
          </p:cNvPr>
          <p:cNvSpPr txBox="1"/>
          <p:nvPr/>
        </p:nvSpPr>
        <p:spPr>
          <a:xfrm>
            <a:off x="904164" y="3217464"/>
            <a:ext cx="4067024" cy="267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Late 2025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endParaRPr lang="en-US" sz="25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42900" indent="-342900" algn="l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3 </a:t>
            </a:r>
            <a:r>
              <a:rPr lang="en-US" sz="2500" i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Dialogues</a:t>
            </a: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2.5-hour sessions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endParaRPr lang="en-US" sz="25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42900" indent="-342900" algn="l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Spaced 1 month apart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5485A3A-9A46-4D27-F54C-18FC245B66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8603309"/>
              </p:ext>
            </p:extLst>
          </p:nvPr>
        </p:nvGraphicFramePr>
        <p:xfrm>
          <a:off x="6522652" y="1813072"/>
          <a:ext cx="11507018" cy="6654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AutoShape 3">
            <a:extLst>
              <a:ext uri="{FF2B5EF4-FFF2-40B4-BE49-F238E27FC236}">
                <a16:creationId xmlns:a16="http://schemas.microsoft.com/office/drawing/2014/main" id="{0FB2BFA7-C73A-A68B-8C60-870D728642B2}"/>
              </a:ext>
            </a:extLst>
          </p:cNvPr>
          <p:cNvSpPr/>
          <p:nvPr/>
        </p:nvSpPr>
        <p:spPr>
          <a:xfrm flipH="1" flipV="1">
            <a:off x="6199135" y="700380"/>
            <a:ext cx="0" cy="855921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0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A1D379-1C0E-0835-5D27-85C444BB7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B288F49-FED5-CA9F-026A-D6A5361B438A}"/>
              </a:ext>
            </a:extLst>
          </p:cNvPr>
          <p:cNvSpPr/>
          <p:nvPr/>
        </p:nvSpPr>
        <p:spPr>
          <a:xfrm>
            <a:off x="9954613" y="863895"/>
            <a:ext cx="3617189" cy="4138297"/>
          </a:xfrm>
          <a:custGeom>
            <a:avLst/>
            <a:gdLst/>
            <a:ahLst/>
            <a:cxnLst/>
            <a:rect l="l" t="t" r="r" b="b"/>
            <a:pathLst>
              <a:path w="3617189" h="4138297">
                <a:moveTo>
                  <a:pt x="0" y="0"/>
                </a:moveTo>
                <a:lnTo>
                  <a:pt x="3617188" y="0"/>
                </a:lnTo>
                <a:lnTo>
                  <a:pt x="3617188" y="4138297"/>
                </a:lnTo>
                <a:lnTo>
                  <a:pt x="0" y="41382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148" r="-52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5FA8611E-A13B-CEC3-AD34-1912ABEA3426}"/>
              </a:ext>
            </a:extLst>
          </p:cNvPr>
          <p:cNvSpPr/>
          <p:nvPr/>
        </p:nvSpPr>
        <p:spPr>
          <a:xfrm flipH="1" flipV="1">
            <a:off x="8650260" y="863895"/>
            <a:ext cx="0" cy="855921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4B54AB7-42C8-2207-4FED-0286BF282898}"/>
              </a:ext>
            </a:extLst>
          </p:cNvPr>
          <p:cNvSpPr txBox="1"/>
          <p:nvPr/>
        </p:nvSpPr>
        <p:spPr>
          <a:xfrm>
            <a:off x="1028700" y="1280275"/>
            <a:ext cx="6880582" cy="1303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6"/>
              </a:lnSpc>
            </a:pPr>
            <a:r>
              <a:rPr lang="en-US" sz="4896" b="1" spc="-12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What is the Ocean Enterprise Initiative?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03ABA01-E77D-5D8B-7A27-F9132AEBAC5F}"/>
              </a:ext>
            </a:extLst>
          </p:cNvPr>
          <p:cNvSpPr txBox="1"/>
          <p:nvPr/>
        </p:nvSpPr>
        <p:spPr>
          <a:xfrm>
            <a:off x="1028700" y="3088474"/>
            <a:ext cx="6508568" cy="4465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+</a:t>
            </a: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 flagship program</a:t>
            </a: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to help create the environment for growth through greater dialogue and collaboration </a:t>
            </a:r>
          </a:p>
          <a:p>
            <a:pPr algn="l">
              <a:lnSpc>
                <a:spcPts val="3500"/>
              </a:lnSpc>
            </a:pPr>
            <a:endParaRPr lang="en-US" sz="25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+</a:t>
            </a: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The Ocean Enterprise Initiative is the expansion of the signature program </a:t>
            </a:r>
            <a:r>
              <a:rPr lang="en-US" sz="2500" b="1" i="1">
                <a:solidFill>
                  <a:srgbClr val="007DC3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Dialogues with Industry</a:t>
            </a: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launched in 2022 with partners from GOOS, NOAA, and industry partners Kongsberg Discovery and L3Harris.</a:t>
            </a:r>
            <a:endParaRPr lang="en-US" sz="2500">
              <a:solidFill>
                <a:srgbClr val="000000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DFD3F90-F8CE-C608-2B9E-9CC0BE16B5C6}"/>
              </a:ext>
            </a:extLst>
          </p:cNvPr>
          <p:cNvSpPr/>
          <p:nvPr/>
        </p:nvSpPr>
        <p:spPr>
          <a:xfrm>
            <a:off x="13801649" y="863895"/>
            <a:ext cx="3617189" cy="4138297"/>
          </a:xfrm>
          <a:custGeom>
            <a:avLst/>
            <a:gdLst/>
            <a:ahLst/>
            <a:cxnLst/>
            <a:rect l="l" t="t" r="r" b="b"/>
            <a:pathLst>
              <a:path w="3617189" h="4138297">
                <a:moveTo>
                  <a:pt x="0" y="0"/>
                </a:moveTo>
                <a:lnTo>
                  <a:pt x="3617189" y="0"/>
                </a:lnTo>
                <a:lnTo>
                  <a:pt x="3617189" y="4138297"/>
                </a:lnTo>
                <a:lnTo>
                  <a:pt x="0" y="41382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019" r="-360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97070DA-283E-241D-73E7-361585304159}"/>
              </a:ext>
            </a:extLst>
          </p:cNvPr>
          <p:cNvSpPr/>
          <p:nvPr/>
        </p:nvSpPr>
        <p:spPr>
          <a:xfrm>
            <a:off x="9954613" y="5284808"/>
            <a:ext cx="3617189" cy="4138297"/>
          </a:xfrm>
          <a:custGeom>
            <a:avLst/>
            <a:gdLst/>
            <a:ahLst/>
            <a:cxnLst/>
            <a:rect l="l" t="t" r="r" b="b"/>
            <a:pathLst>
              <a:path w="3617189" h="4138297">
                <a:moveTo>
                  <a:pt x="0" y="0"/>
                </a:moveTo>
                <a:lnTo>
                  <a:pt x="3617188" y="0"/>
                </a:lnTo>
                <a:lnTo>
                  <a:pt x="3617188" y="4138297"/>
                </a:lnTo>
                <a:lnTo>
                  <a:pt x="0" y="41382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019" r="-360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27B6FA4-24CA-E130-610D-1E4516637604}"/>
              </a:ext>
            </a:extLst>
          </p:cNvPr>
          <p:cNvSpPr/>
          <p:nvPr/>
        </p:nvSpPr>
        <p:spPr>
          <a:xfrm>
            <a:off x="13801649" y="5284808"/>
            <a:ext cx="3617189" cy="4138297"/>
          </a:xfrm>
          <a:custGeom>
            <a:avLst/>
            <a:gdLst/>
            <a:ahLst/>
            <a:cxnLst/>
            <a:rect l="l" t="t" r="r" b="b"/>
            <a:pathLst>
              <a:path w="3617189" h="4138297">
                <a:moveTo>
                  <a:pt x="0" y="0"/>
                </a:moveTo>
                <a:lnTo>
                  <a:pt x="3617189" y="0"/>
                </a:lnTo>
                <a:lnTo>
                  <a:pt x="3617189" y="4138297"/>
                </a:lnTo>
                <a:lnTo>
                  <a:pt x="0" y="41382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148" r="-52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235D900-5744-244F-1181-C6E34E69C2EF}"/>
              </a:ext>
            </a:extLst>
          </p:cNvPr>
          <p:cNvSpPr/>
          <p:nvPr/>
        </p:nvSpPr>
        <p:spPr>
          <a:xfrm>
            <a:off x="1028700" y="8833929"/>
            <a:ext cx="2704282" cy="424371"/>
          </a:xfrm>
          <a:custGeom>
            <a:avLst/>
            <a:gdLst/>
            <a:ahLst/>
            <a:cxnLst/>
            <a:rect l="l" t="t" r="r" b="b"/>
            <a:pathLst>
              <a:path w="2704282" h="424371">
                <a:moveTo>
                  <a:pt x="0" y="0"/>
                </a:moveTo>
                <a:lnTo>
                  <a:pt x="2704282" y="0"/>
                </a:lnTo>
                <a:lnTo>
                  <a:pt x="2704282" y="424371"/>
                </a:lnTo>
                <a:lnTo>
                  <a:pt x="0" y="4243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48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DBE91F-E38A-A268-CADC-595C0DD24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4C8CD545-A700-F0A5-DF04-69A8D1A53256}"/>
              </a:ext>
            </a:extLst>
          </p:cNvPr>
          <p:cNvSpPr/>
          <p:nvPr/>
        </p:nvSpPr>
        <p:spPr>
          <a:xfrm>
            <a:off x="1318744" y="8925437"/>
            <a:ext cx="2470171" cy="387633"/>
          </a:xfrm>
          <a:custGeom>
            <a:avLst/>
            <a:gdLst/>
            <a:ahLst/>
            <a:cxnLst/>
            <a:rect l="l" t="t" r="r" b="b"/>
            <a:pathLst>
              <a:path w="2470171" h="387633">
                <a:moveTo>
                  <a:pt x="0" y="0"/>
                </a:moveTo>
                <a:lnTo>
                  <a:pt x="2470171" y="0"/>
                </a:lnTo>
                <a:lnTo>
                  <a:pt x="2470171" y="387633"/>
                </a:lnTo>
                <a:lnTo>
                  <a:pt x="0" y="38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256D1A-B8FF-0C0E-3D92-0BDACF8D366C}"/>
              </a:ext>
            </a:extLst>
          </p:cNvPr>
          <p:cNvGrpSpPr/>
          <p:nvPr/>
        </p:nvGrpSpPr>
        <p:grpSpPr>
          <a:xfrm>
            <a:off x="1311083" y="1333008"/>
            <a:ext cx="7832917" cy="8077487"/>
            <a:chOff x="541062" y="454184"/>
            <a:chExt cx="7832917" cy="8077487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EE39D42A-9A60-1FBA-3695-6BF99FDBD92A}"/>
                </a:ext>
              </a:extLst>
            </p:cNvPr>
            <p:cNvSpPr/>
            <p:nvPr/>
          </p:nvSpPr>
          <p:spPr>
            <a:xfrm>
              <a:off x="706421" y="3144400"/>
              <a:ext cx="5836566" cy="0"/>
            </a:xfrm>
            <a:prstGeom prst="line">
              <a:avLst/>
            </a:prstGeom>
            <a:ln w="9525" cap="flat">
              <a:solidFill>
                <a:srgbClr val="A6A6A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524F65D-DCFA-CE73-E213-C90C0B02E774}"/>
                </a:ext>
              </a:extLst>
            </p:cNvPr>
            <p:cNvSpPr txBox="1"/>
            <p:nvPr/>
          </p:nvSpPr>
          <p:spPr>
            <a:xfrm>
              <a:off x="697644" y="454184"/>
              <a:ext cx="5197074" cy="24632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600" b="1" spc="-140">
                  <a:solidFill>
                    <a:srgbClr val="000000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Interested?</a:t>
              </a:r>
              <a:endParaRPr lang="en-US">
                <a:ea typeface="Calibri"/>
                <a:cs typeface="Calibri"/>
              </a:endParaRPr>
            </a:p>
            <a:p>
              <a:pPr>
                <a:lnSpc>
                  <a:spcPct val="150000"/>
                </a:lnSpc>
              </a:pPr>
              <a:r>
                <a:rPr lang="en-US" sz="5600" b="1" spc="-140">
                  <a:solidFill>
                    <a:srgbClr val="007DC3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Get Involved!</a:t>
              </a:r>
              <a:endParaRPr lang="en-US" sz="5600" b="1" spc="-140">
                <a:solidFill>
                  <a:srgbClr val="007DC3"/>
                </a:solidFill>
                <a:latin typeface="Poppins Semi-Bold"/>
                <a:ea typeface="Poppins Semi-Bold"/>
                <a:cs typeface="Poppins Semi-Bold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CE07A7-CFDD-788D-25D6-E788B4576E9F}"/>
                </a:ext>
              </a:extLst>
            </p:cNvPr>
            <p:cNvSpPr txBox="1"/>
            <p:nvPr/>
          </p:nvSpPr>
          <p:spPr>
            <a:xfrm>
              <a:off x="541062" y="3761134"/>
              <a:ext cx="7832917" cy="477053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3600" b="1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Check out our LinkTree</a:t>
              </a:r>
              <a:endParaRPr lang="en-US" sz="3600" b="1" dirty="0">
                <a:solidFill>
                  <a:srgbClr val="000000"/>
                </a:solidFill>
                <a:latin typeface="Poppins"/>
                <a:ea typeface="Poppins"/>
                <a:cs typeface="Poppins"/>
              </a:endParaRPr>
            </a:p>
            <a:p>
              <a:r>
                <a:rPr lang="en-US" sz="3600" b="1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lang="en-US" sz="3600" b="1" dirty="0">
                <a:solidFill>
                  <a:srgbClr val="000000"/>
                </a:solidFill>
                <a:latin typeface="Poppins"/>
                <a:ea typeface="Poppins"/>
                <a:cs typeface="Poppins"/>
              </a:endParaRPr>
            </a:p>
            <a:p>
              <a:r>
                <a:rPr lang="en-US" sz="320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+ Email </a:t>
              </a:r>
              <a:endParaRPr lang="en-US" sz="3200" dirty="0">
                <a:solidFill>
                  <a:srgbClr val="000000"/>
                </a:solidFill>
                <a:latin typeface="Poppins"/>
                <a:ea typeface="Poppins"/>
                <a:cs typeface="Poppins"/>
              </a:endParaRPr>
            </a:p>
            <a:p>
              <a:r>
                <a:rPr lang="en-US" sz="320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+ Website </a:t>
              </a:r>
            </a:p>
            <a:p>
              <a:r>
                <a:rPr lang="en-US" sz="320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+ Publications (HABs Reports &amp; More)</a:t>
              </a:r>
              <a:endParaRPr lang="en-US" sz="3200" dirty="0">
                <a:solidFill>
                  <a:srgbClr val="000000"/>
                </a:solidFill>
                <a:latin typeface="Poppins"/>
                <a:ea typeface="Poppins"/>
                <a:cs typeface="Poppins"/>
              </a:endParaRPr>
            </a:p>
            <a:p>
              <a:r>
                <a:rPr lang="en-US" sz="320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+LinkedIn Page</a:t>
              </a:r>
              <a:endParaRPr lang="en-US" sz="3200" dirty="0">
                <a:solidFill>
                  <a:srgbClr val="000000"/>
                </a:solidFill>
                <a:latin typeface="Poppins"/>
                <a:ea typeface="Poppins"/>
                <a:cs typeface="Poppins"/>
              </a:endParaRPr>
            </a:p>
            <a:p>
              <a:r>
                <a:rPr lang="en-US" sz="320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+HABs YouTube Playlist </a:t>
              </a:r>
              <a:endParaRPr lang="en-US" sz="3200" dirty="0">
                <a:solidFill>
                  <a:srgbClr val="000000"/>
                </a:solidFill>
                <a:latin typeface="Poppins"/>
                <a:ea typeface="Poppins"/>
                <a:cs typeface="Poppins"/>
              </a:endParaRPr>
            </a:p>
            <a:p>
              <a:pPr algn="ctr"/>
              <a:endParaRPr lang="en-US" sz="36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ctr"/>
              <a:endParaRPr lang="en-US" sz="36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13" name="Picture 12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FFEC8CCB-32AD-4CCA-B562-C71FF9228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077782"/>
            <a:ext cx="7373164" cy="749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66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41220" y="8908356"/>
            <a:ext cx="2470171" cy="387633"/>
          </a:xfrm>
          <a:custGeom>
            <a:avLst/>
            <a:gdLst/>
            <a:ahLst/>
            <a:cxnLst/>
            <a:rect l="l" t="t" r="r" b="b"/>
            <a:pathLst>
              <a:path w="2470171" h="387633">
                <a:moveTo>
                  <a:pt x="0" y="0"/>
                </a:moveTo>
                <a:lnTo>
                  <a:pt x="2470171" y="0"/>
                </a:lnTo>
                <a:lnTo>
                  <a:pt x="2470171" y="387633"/>
                </a:lnTo>
                <a:lnTo>
                  <a:pt x="0" y="38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801723" y="1624910"/>
            <a:ext cx="7308562" cy="739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 b="1" spc="-140">
                <a:solidFill>
                  <a:srgbClr val="007DC3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Vision</a:t>
            </a:r>
            <a:r>
              <a:rPr lang="en-US" sz="5600" b="1" spc="-140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Statement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64743" y="2462866"/>
            <a:ext cx="6600066" cy="1777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 flourishing Ocean Enterprise that is recognized as an integral market sector, grows a sustained ocean observing system, and changes the perception of ocean information from peripheral to essential to society.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72195" y="5029554"/>
            <a:ext cx="7308562" cy="739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1" spc="-140">
                <a:solidFill>
                  <a:srgbClr val="007DC3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Mission</a:t>
            </a:r>
            <a:r>
              <a:rPr lang="en-US" sz="5600" b="1" spc="-140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Statement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72195" y="5831019"/>
            <a:ext cx="6583557" cy="24955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Grow the ocean observing system through better public-private partnerships by creating a globally inclusive forum to understand market opportunities, incentivize ocean solution innovation, facilitate data and information exchange, develop a workforce, and proliferate scalable technology to achieve benefits for all stakeholders of the Ocean Enterprise.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FBA193-8DE0-2790-0192-16E33CEC1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86" y="1605552"/>
            <a:ext cx="8404835" cy="6795224"/>
          </a:xfrm>
          <a:prstGeom prst="rect">
            <a:avLst/>
          </a:prstGeom>
        </p:spPr>
      </p:pic>
      <p:sp>
        <p:nvSpPr>
          <p:cNvPr id="11" name="AutoShape 3">
            <a:extLst>
              <a:ext uri="{FF2B5EF4-FFF2-40B4-BE49-F238E27FC236}">
                <a16:creationId xmlns:a16="http://schemas.microsoft.com/office/drawing/2014/main" id="{D9B9324C-5407-D750-350A-117A98E4BAE5}"/>
              </a:ext>
            </a:extLst>
          </p:cNvPr>
          <p:cNvSpPr/>
          <p:nvPr/>
        </p:nvSpPr>
        <p:spPr>
          <a:xfrm flipH="1" flipV="1">
            <a:off x="9901090" y="734499"/>
            <a:ext cx="0" cy="855921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80417" y="575475"/>
            <a:ext cx="7846766" cy="78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3"/>
              </a:lnSpc>
            </a:pPr>
            <a:r>
              <a:rPr lang="en-US" sz="5583" b="1" spc="-13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Executive Team</a:t>
            </a:r>
          </a:p>
        </p:txBody>
      </p:sp>
      <p:sp>
        <p:nvSpPr>
          <p:cNvPr id="4" name="Freeform 4"/>
          <p:cNvSpPr/>
          <p:nvPr/>
        </p:nvSpPr>
        <p:spPr>
          <a:xfrm>
            <a:off x="14085128" y="1910158"/>
            <a:ext cx="2407471" cy="2524095"/>
          </a:xfrm>
          <a:custGeom>
            <a:avLst/>
            <a:gdLst/>
            <a:ahLst/>
            <a:cxnLst/>
            <a:rect l="l" t="t" r="r" b="b"/>
            <a:pathLst>
              <a:path w="2407471" h="2524095">
                <a:moveTo>
                  <a:pt x="0" y="0"/>
                </a:moveTo>
                <a:lnTo>
                  <a:pt x="2407471" y="0"/>
                </a:lnTo>
                <a:lnTo>
                  <a:pt x="2407471" y="2524095"/>
                </a:lnTo>
                <a:lnTo>
                  <a:pt x="0" y="25240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259" t="-4603" r="-3849" b="-525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743374" y="6013941"/>
            <a:ext cx="2407471" cy="2524095"/>
          </a:xfrm>
          <a:custGeom>
            <a:avLst/>
            <a:gdLst/>
            <a:ahLst/>
            <a:cxnLst/>
            <a:rect l="l" t="t" r="r" b="b"/>
            <a:pathLst>
              <a:path w="2407471" h="2524095">
                <a:moveTo>
                  <a:pt x="0" y="0"/>
                </a:moveTo>
                <a:lnTo>
                  <a:pt x="2407471" y="0"/>
                </a:lnTo>
                <a:lnTo>
                  <a:pt x="2407471" y="2524095"/>
                </a:lnTo>
                <a:lnTo>
                  <a:pt x="0" y="25240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22" r="-24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221430" y="6018665"/>
            <a:ext cx="2407471" cy="2524095"/>
          </a:xfrm>
          <a:custGeom>
            <a:avLst/>
            <a:gdLst/>
            <a:ahLst/>
            <a:cxnLst/>
            <a:rect l="l" t="t" r="r" b="b"/>
            <a:pathLst>
              <a:path w="2407471" h="2524095">
                <a:moveTo>
                  <a:pt x="0" y="0"/>
                </a:moveTo>
                <a:lnTo>
                  <a:pt x="2407471" y="0"/>
                </a:lnTo>
                <a:lnTo>
                  <a:pt x="2407471" y="2524095"/>
                </a:lnTo>
                <a:lnTo>
                  <a:pt x="0" y="25240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373" t="-4406" r="-45595" b="-265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421373" y="6018665"/>
            <a:ext cx="2407471" cy="2524095"/>
          </a:xfrm>
          <a:custGeom>
            <a:avLst/>
            <a:gdLst/>
            <a:ahLst/>
            <a:cxnLst/>
            <a:rect l="l" t="t" r="r" b="b"/>
            <a:pathLst>
              <a:path w="2407471" h="2524095">
                <a:moveTo>
                  <a:pt x="0" y="0"/>
                </a:moveTo>
                <a:lnTo>
                  <a:pt x="2407471" y="0"/>
                </a:lnTo>
                <a:lnTo>
                  <a:pt x="2407471" y="2524095"/>
                </a:lnTo>
                <a:lnTo>
                  <a:pt x="0" y="25240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34" b="-176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582764" y="6018665"/>
            <a:ext cx="2407471" cy="2524095"/>
          </a:xfrm>
          <a:custGeom>
            <a:avLst/>
            <a:gdLst/>
            <a:ahLst/>
            <a:cxnLst/>
            <a:rect l="l" t="t" r="r" b="b"/>
            <a:pathLst>
              <a:path w="2407471" h="2524095">
                <a:moveTo>
                  <a:pt x="0" y="0"/>
                </a:moveTo>
                <a:lnTo>
                  <a:pt x="2407471" y="0"/>
                </a:lnTo>
                <a:lnTo>
                  <a:pt x="2407471" y="2524095"/>
                </a:lnTo>
                <a:lnTo>
                  <a:pt x="0" y="25240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22" r="-24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934790" y="1910158"/>
            <a:ext cx="2407471" cy="2524095"/>
          </a:xfrm>
          <a:custGeom>
            <a:avLst/>
            <a:gdLst/>
            <a:ahLst/>
            <a:cxnLst/>
            <a:rect l="l" t="t" r="r" b="b"/>
            <a:pathLst>
              <a:path w="2407471" h="2524095">
                <a:moveTo>
                  <a:pt x="0" y="0"/>
                </a:moveTo>
                <a:lnTo>
                  <a:pt x="2407471" y="0"/>
                </a:lnTo>
                <a:lnTo>
                  <a:pt x="2407471" y="2524095"/>
                </a:lnTo>
                <a:lnTo>
                  <a:pt x="0" y="25240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672" r="-66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032616" y="1910158"/>
            <a:ext cx="2365451" cy="2524095"/>
          </a:xfrm>
          <a:custGeom>
            <a:avLst/>
            <a:gdLst/>
            <a:ahLst/>
            <a:cxnLst/>
            <a:rect l="l" t="t" r="r" b="b"/>
            <a:pathLst>
              <a:path w="2365451" h="2524095">
                <a:moveTo>
                  <a:pt x="0" y="0"/>
                </a:moveTo>
                <a:lnTo>
                  <a:pt x="2365451" y="0"/>
                </a:lnTo>
                <a:lnTo>
                  <a:pt x="2365451" y="2524095"/>
                </a:lnTo>
                <a:lnTo>
                  <a:pt x="0" y="25240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53" r="-33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293549" y="4585816"/>
            <a:ext cx="3124435" cy="25699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0"/>
              </a:lnSpc>
            </a:pPr>
            <a:r>
              <a:rPr lang="en-US" b="1" spc="-50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Hans Van Sumeren</a:t>
            </a:r>
            <a:endParaRPr lang="en-US" b="1" spc="-50" err="1">
              <a:solidFill>
                <a:srgbClr val="000000"/>
              </a:solidFill>
              <a:latin typeface="Poppins Semi-Bold"/>
              <a:ea typeface="Poppins Semi-Bold"/>
              <a:cs typeface="Poppins Semi-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817273" y="4552799"/>
            <a:ext cx="2452841" cy="26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b="1" spc="-44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Zdenka Willis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32616" y="4566570"/>
            <a:ext cx="2348169" cy="26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b="1" spc="-44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Emma Heslop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14778" y="4580341"/>
            <a:ext cx="2348169" cy="26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b="1" spc="-44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Zack Baize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745484" y="8642811"/>
            <a:ext cx="2348169" cy="26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b="1" spc="-44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Jessica Snowden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85697" y="8647535"/>
            <a:ext cx="2348169" cy="26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b="1" spc="-44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Peer Fietzek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16277" y="8647535"/>
            <a:ext cx="2348169" cy="26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b="1" spc="-44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Donna Kocak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639845" y="8647535"/>
            <a:ext cx="2348169" cy="26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b="1" spc="-44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Patrick Gorringe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93549" y="5010988"/>
            <a:ext cx="3124435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1"/>
              </a:lnSpc>
            </a:pPr>
            <a:r>
              <a:rPr lang="en-US" sz="1500" spc="-4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Senior Director, Ocean Enterprise Initiative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90918" y="4949911"/>
            <a:ext cx="2452841" cy="39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CEO Veraison Consulting</a:t>
            </a:r>
          </a:p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Past President MTS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32616" y="4941306"/>
            <a:ext cx="2348169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Program Specialist,</a:t>
            </a:r>
          </a:p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Global Ocean Observing System (GOOS), IOC/UNESCO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087236" y="4941306"/>
            <a:ext cx="2348169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Program Manager,</a:t>
            </a:r>
          </a:p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NOAA Blue Economy Program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814339" y="9003776"/>
            <a:ext cx="2348169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Deputy Director,</a:t>
            </a:r>
          </a:p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Global Ocean Monitoring &amp; Observing, NOAA/OAR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258155" y="9008500"/>
            <a:ext cx="2348169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Senior Business Development Manager Ocean Science, Kongsberg Discovery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478566" y="9008500"/>
            <a:ext cx="2348169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Fellow, Senior Scientist Innovation Strategy Lead, L3Harris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84761" y="9008500"/>
            <a:ext cx="234816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500" spc="-3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Manager International Ocean Relations, SMHI</a:t>
            </a:r>
          </a:p>
        </p:txBody>
      </p:sp>
      <p:sp>
        <p:nvSpPr>
          <p:cNvPr id="27" name="AutoShape 27"/>
          <p:cNvSpPr/>
          <p:nvPr/>
        </p:nvSpPr>
        <p:spPr>
          <a:xfrm flipV="1">
            <a:off x="880417" y="1607912"/>
            <a:ext cx="18286461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4873216" y="710326"/>
            <a:ext cx="2949220" cy="462808"/>
          </a:xfrm>
          <a:custGeom>
            <a:avLst/>
            <a:gdLst/>
            <a:ahLst/>
            <a:cxnLst/>
            <a:rect l="l" t="t" r="r" b="b"/>
            <a:pathLst>
              <a:path w="2949220" h="462808">
                <a:moveTo>
                  <a:pt x="0" y="0"/>
                </a:moveTo>
                <a:lnTo>
                  <a:pt x="2949220" y="0"/>
                </a:lnTo>
                <a:lnTo>
                  <a:pt x="2949220" y="462808"/>
                </a:lnTo>
                <a:lnTo>
                  <a:pt x="0" y="4628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4427228" y="4585817"/>
            <a:ext cx="3181855" cy="25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0"/>
              </a:lnSpc>
            </a:pPr>
            <a:r>
              <a:rPr lang="en-US" b="1" spc="-50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Caisey Hoffman</a:t>
            </a:r>
            <a:endParaRPr lang="en-US" b="1" spc="-50">
              <a:solidFill>
                <a:srgbClr val="000000"/>
              </a:solidFill>
              <a:latin typeface="Poppins Semi-Bold"/>
              <a:ea typeface="Poppins Semi-Bold"/>
              <a:cs typeface="Poppins Semi-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427228" y="4955903"/>
            <a:ext cx="3181855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1"/>
              </a:lnSpc>
            </a:pPr>
            <a:r>
              <a:rPr lang="en-US" sz="1500" spc="-4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Manager, Ocean Enterprise Initiative</a:t>
            </a:r>
          </a:p>
        </p:txBody>
      </p:sp>
      <p:pic>
        <p:nvPicPr>
          <p:cNvPr id="32" name="Picture 31" descr="A person in a suit&#10;&#10;AI-generated content may be incorrect.">
            <a:extLst>
              <a:ext uri="{FF2B5EF4-FFF2-40B4-BE49-F238E27FC236}">
                <a16:creationId xmlns:a16="http://schemas.microsoft.com/office/drawing/2014/main" id="{9BD4CF30-9E59-2811-A887-08780699C2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2995" y="1916478"/>
            <a:ext cx="2211635" cy="25155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DCAA3C7-0E3E-F7FD-1D4F-3B1BECBCB9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2719" y="1951011"/>
            <a:ext cx="2570872" cy="25386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7F534B-FB5A-7466-4294-8028C352F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312996F-31AE-6919-7770-78CD853B0C5B}"/>
              </a:ext>
            </a:extLst>
          </p:cNvPr>
          <p:cNvSpPr/>
          <p:nvPr/>
        </p:nvSpPr>
        <p:spPr>
          <a:xfrm>
            <a:off x="880417" y="1850799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3" y="0"/>
                </a:lnTo>
                <a:lnTo>
                  <a:pt x="2023443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83" t="-25767" r="-10992" b="-266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29CE35E-EC32-FC51-D9F8-7A4CB8A4EF21}"/>
              </a:ext>
            </a:extLst>
          </p:cNvPr>
          <p:cNvSpPr txBox="1"/>
          <p:nvPr/>
        </p:nvSpPr>
        <p:spPr>
          <a:xfrm>
            <a:off x="880417" y="575475"/>
            <a:ext cx="8921815" cy="78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3"/>
              </a:lnSpc>
            </a:pPr>
            <a:r>
              <a:rPr lang="en-US" sz="5583" b="1" spc="-13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External Advisory Team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9A830DB-9845-BB68-156A-B4A3333F5B23}"/>
              </a:ext>
            </a:extLst>
          </p:cNvPr>
          <p:cNvSpPr/>
          <p:nvPr/>
        </p:nvSpPr>
        <p:spPr>
          <a:xfrm>
            <a:off x="3004820" y="1850799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3" y="0"/>
                </a:lnTo>
                <a:lnTo>
                  <a:pt x="2023443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3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7F9A6A9-A0D2-01BF-E660-53C66F3F6F11}"/>
              </a:ext>
            </a:extLst>
          </p:cNvPr>
          <p:cNvSpPr/>
          <p:nvPr/>
        </p:nvSpPr>
        <p:spPr>
          <a:xfrm>
            <a:off x="5129499" y="1850799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3" y="0"/>
                </a:lnTo>
                <a:lnTo>
                  <a:pt x="2023443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656" r="-51084" b="-52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EB003C6-27D9-7153-658C-31C434911FDF}"/>
              </a:ext>
            </a:extLst>
          </p:cNvPr>
          <p:cNvSpPr/>
          <p:nvPr/>
        </p:nvSpPr>
        <p:spPr>
          <a:xfrm>
            <a:off x="7254179" y="1850799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077" t="-8759" r="-916" b="-154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944884D-6EB0-D77B-CB7A-83C8CDFBCE6F}"/>
              </a:ext>
            </a:extLst>
          </p:cNvPr>
          <p:cNvSpPr/>
          <p:nvPr/>
        </p:nvSpPr>
        <p:spPr>
          <a:xfrm>
            <a:off x="9376536" y="1850799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042" t="-4527" r="-14609" b="-543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FB4E7D7-76DB-4526-F5C2-D385690E5C2F}"/>
              </a:ext>
            </a:extLst>
          </p:cNvPr>
          <p:cNvSpPr/>
          <p:nvPr/>
        </p:nvSpPr>
        <p:spPr>
          <a:xfrm>
            <a:off x="11501215" y="1850799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3" y="0"/>
                </a:lnTo>
                <a:lnTo>
                  <a:pt x="2023443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1709" b="-117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F3BAB97-1B7B-A1AF-B3CA-3DC2CD6BCAD1}"/>
              </a:ext>
            </a:extLst>
          </p:cNvPr>
          <p:cNvSpPr/>
          <p:nvPr/>
        </p:nvSpPr>
        <p:spPr>
          <a:xfrm>
            <a:off x="13629487" y="1850799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92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0351A39-355A-E522-9C89-459A56D841EC}"/>
              </a:ext>
            </a:extLst>
          </p:cNvPr>
          <p:cNvSpPr txBox="1"/>
          <p:nvPr/>
        </p:nvSpPr>
        <p:spPr>
          <a:xfrm>
            <a:off x="880417" y="3689474"/>
            <a:ext cx="2023442" cy="1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Alfredo Giron Nava, Ph.D.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BF5B9BE2-97F9-699F-66BB-F2C6EB79A4B9}"/>
              </a:ext>
            </a:extLst>
          </p:cNvPr>
          <p:cNvSpPr txBox="1"/>
          <p:nvPr/>
        </p:nvSpPr>
        <p:spPr>
          <a:xfrm>
            <a:off x="3004820" y="3689474"/>
            <a:ext cx="2023442" cy="1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Anuscheh Nawaz, Ph.D.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BAC4BB9-6EF7-F347-5F14-3B73F3707CC4}"/>
              </a:ext>
            </a:extLst>
          </p:cNvPr>
          <p:cNvSpPr txBox="1"/>
          <p:nvPr/>
        </p:nvSpPr>
        <p:spPr>
          <a:xfrm>
            <a:off x="5130714" y="3689474"/>
            <a:ext cx="2023442" cy="1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Aspasia Pastra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A4448ED4-6DB9-94F3-6B80-EA66C9712806}"/>
              </a:ext>
            </a:extLst>
          </p:cNvPr>
          <p:cNvSpPr txBox="1"/>
          <p:nvPr/>
        </p:nvSpPr>
        <p:spPr>
          <a:xfrm>
            <a:off x="7254952" y="3689474"/>
            <a:ext cx="2023442" cy="1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Brad deyoung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7823118-4929-7420-F930-878099428B50}"/>
              </a:ext>
            </a:extLst>
          </p:cNvPr>
          <p:cNvSpPr txBox="1"/>
          <p:nvPr/>
        </p:nvSpPr>
        <p:spPr>
          <a:xfrm>
            <a:off x="9376536" y="3689474"/>
            <a:ext cx="2023442" cy="1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Carlo Angeles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31BF510A-D088-1557-025E-156D902228E0}"/>
              </a:ext>
            </a:extLst>
          </p:cNvPr>
          <p:cNvSpPr txBox="1"/>
          <p:nvPr/>
        </p:nvSpPr>
        <p:spPr>
          <a:xfrm>
            <a:off x="11501215" y="3689474"/>
            <a:ext cx="2023442" cy="1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Christopher Whitt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7BDC55D5-54C7-8C4E-D6CF-1047830AFEF2}"/>
              </a:ext>
            </a:extLst>
          </p:cNvPr>
          <p:cNvSpPr txBox="1"/>
          <p:nvPr/>
        </p:nvSpPr>
        <p:spPr>
          <a:xfrm>
            <a:off x="13629487" y="3689474"/>
            <a:ext cx="2023442" cy="1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Corinne Bassin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3E493157-95B6-E9B1-8271-7DC49E3D3A18}"/>
              </a:ext>
            </a:extLst>
          </p:cNvPr>
          <p:cNvSpPr txBox="1"/>
          <p:nvPr/>
        </p:nvSpPr>
        <p:spPr>
          <a:xfrm>
            <a:off x="880417" y="3921182"/>
            <a:ext cx="2023442" cy="423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Head of Ocean, World Economic Forum | Head of Friends of Ocean Action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5DED243A-2864-EBA7-C27B-DAF70A451AED}"/>
              </a:ext>
            </a:extLst>
          </p:cNvPr>
          <p:cNvSpPr txBox="1"/>
          <p:nvPr/>
        </p:nvSpPr>
        <p:spPr>
          <a:xfrm>
            <a:off x="3004820" y="3930707"/>
            <a:ext cx="2023442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spc="-2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Principal Research Scientist/Engineer, Affiliate Assistant Professor Mechanical Engineering, University of Washington - Applied Physics Laboratory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E2A5F8B9-82A3-5FA2-8317-50137192F844}"/>
              </a:ext>
            </a:extLst>
          </p:cNvPr>
          <p:cNvSpPr txBox="1"/>
          <p:nvPr/>
        </p:nvSpPr>
        <p:spPr>
          <a:xfrm>
            <a:off x="5130714" y="3921182"/>
            <a:ext cx="2023442" cy="423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Assistant Professor, Global Ocean Institute of the World Maritime University, Sweden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49DB432B-FA44-C85A-178E-F59F48DF7175}"/>
              </a:ext>
            </a:extLst>
          </p:cNvPr>
          <p:cNvSpPr txBox="1"/>
          <p:nvPr/>
        </p:nvSpPr>
        <p:spPr>
          <a:xfrm>
            <a:off x="7254952" y="3930707"/>
            <a:ext cx="2004285" cy="585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2"/>
              </a:lnSpc>
            </a:pPr>
            <a:r>
              <a:rPr lang="en-US" sz="942" spc="-2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Executive Director CIOOS Pacific University of Victoria Professor Emeritus Bartlett Professor of Oceanography Memorial University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775CE955-EC6E-97CA-5E77-1672CA6688FE}"/>
              </a:ext>
            </a:extLst>
          </p:cNvPr>
          <p:cNvSpPr txBox="1"/>
          <p:nvPr/>
        </p:nvSpPr>
        <p:spPr>
          <a:xfrm>
            <a:off x="9376536" y="3921182"/>
            <a:ext cx="2023442" cy="291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Executive Director | The Amazon Pledge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A54B7D25-0654-F469-593C-6ECF6552A598}"/>
              </a:ext>
            </a:extLst>
          </p:cNvPr>
          <p:cNvSpPr txBox="1"/>
          <p:nvPr/>
        </p:nvSpPr>
        <p:spPr>
          <a:xfrm>
            <a:off x="11501215" y="3921182"/>
            <a:ext cx="2023442" cy="423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Senior Engineering and Safety Consultant | Lloyd's Register Foundation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E351C705-E7FF-4769-0B56-A905FABBEA2A}"/>
              </a:ext>
            </a:extLst>
          </p:cNvPr>
          <p:cNvSpPr txBox="1"/>
          <p:nvPr/>
        </p:nvSpPr>
        <p:spPr>
          <a:xfrm>
            <a:off x="13629487" y="3921182"/>
            <a:ext cx="2023442" cy="291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Head of Data Solutions | Schmidt Ocean Institute</a:t>
            </a:r>
          </a:p>
        </p:txBody>
      </p:sp>
      <p:sp>
        <p:nvSpPr>
          <p:cNvPr id="24" name="AutoShape 24">
            <a:extLst>
              <a:ext uri="{FF2B5EF4-FFF2-40B4-BE49-F238E27FC236}">
                <a16:creationId xmlns:a16="http://schemas.microsoft.com/office/drawing/2014/main" id="{DD0DF8E4-0772-D5E7-94B1-52B676DCDCE9}"/>
              </a:ext>
            </a:extLst>
          </p:cNvPr>
          <p:cNvSpPr/>
          <p:nvPr/>
        </p:nvSpPr>
        <p:spPr>
          <a:xfrm flipV="1">
            <a:off x="880417" y="1607912"/>
            <a:ext cx="18286461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785C9D23-17FD-A048-5FE9-775FC858713A}"/>
              </a:ext>
            </a:extLst>
          </p:cNvPr>
          <p:cNvSpPr/>
          <p:nvPr/>
        </p:nvSpPr>
        <p:spPr>
          <a:xfrm>
            <a:off x="14873216" y="710326"/>
            <a:ext cx="2949220" cy="462808"/>
          </a:xfrm>
          <a:custGeom>
            <a:avLst/>
            <a:gdLst/>
            <a:ahLst/>
            <a:cxnLst/>
            <a:rect l="l" t="t" r="r" b="b"/>
            <a:pathLst>
              <a:path w="2949220" h="462808">
                <a:moveTo>
                  <a:pt x="0" y="0"/>
                </a:moveTo>
                <a:lnTo>
                  <a:pt x="2949220" y="0"/>
                </a:lnTo>
                <a:lnTo>
                  <a:pt x="2949220" y="462808"/>
                </a:lnTo>
                <a:lnTo>
                  <a:pt x="0" y="4628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62A409F8-75EC-2CDC-62ED-6F6F09532EE6}"/>
              </a:ext>
            </a:extLst>
          </p:cNvPr>
          <p:cNvSpPr/>
          <p:nvPr/>
        </p:nvSpPr>
        <p:spPr>
          <a:xfrm>
            <a:off x="15747262" y="1850799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640" t="-12342" r="-17132" b="-933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80EB1CCB-88B7-11F1-84DF-EDE985382BCB}"/>
              </a:ext>
            </a:extLst>
          </p:cNvPr>
          <p:cNvSpPr txBox="1"/>
          <p:nvPr/>
        </p:nvSpPr>
        <p:spPr>
          <a:xfrm>
            <a:off x="15748035" y="3689474"/>
            <a:ext cx="2023442" cy="1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David P. Keller, Ph.D.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F2FD0325-B6CB-482D-6E0E-E6B4EEB8FF73}"/>
              </a:ext>
            </a:extLst>
          </p:cNvPr>
          <p:cNvSpPr txBox="1"/>
          <p:nvPr/>
        </p:nvSpPr>
        <p:spPr>
          <a:xfrm>
            <a:off x="15748035" y="3921182"/>
            <a:ext cx="2023442" cy="423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Director of Research and Technology | Carbon to Sea Initiative</a:t>
            </a: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D050BC0C-3648-5A29-61EB-0303249202C7}"/>
              </a:ext>
            </a:extLst>
          </p:cNvPr>
          <p:cNvSpPr/>
          <p:nvPr/>
        </p:nvSpPr>
        <p:spPr>
          <a:xfrm>
            <a:off x="931006" y="4672881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7908" b="-46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BC59BCFA-8565-5A9D-CD67-4588CC3B4729}"/>
              </a:ext>
            </a:extLst>
          </p:cNvPr>
          <p:cNvSpPr/>
          <p:nvPr/>
        </p:nvSpPr>
        <p:spPr>
          <a:xfrm>
            <a:off x="3055409" y="4672881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1075" b="-427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1C146CED-E650-2B34-7CA3-A224E6B407C8}"/>
              </a:ext>
            </a:extLst>
          </p:cNvPr>
          <p:cNvSpPr/>
          <p:nvPr/>
        </p:nvSpPr>
        <p:spPr>
          <a:xfrm>
            <a:off x="5180088" y="4672881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60718" t="-24237" r="-109923" b="-266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849B6CC4-B6DC-65C7-7144-CB1BEC48C91C}"/>
              </a:ext>
            </a:extLst>
          </p:cNvPr>
          <p:cNvSpPr/>
          <p:nvPr/>
        </p:nvSpPr>
        <p:spPr>
          <a:xfrm>
            <a:off x="7304767" y="4672881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3" y="0"/>
                </a:lnTo>
                <a:lnTo>
                  <a:pt x="2023443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482" t="-13368" r="-10076" b="-142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6007682E-33A2-9732-530B-C43EBD396526}"/>
              </a:ext>
            </a:extLst>
          </p:cNvPr>
          <p:cNvSpPr/>
          <p:nvPr/>
        </p:nvSpPr>
        <p:spPr>
          <a:xfrm>
            <a:off x="9427125" y="4672881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7698" b="-76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3F996EA3-086B-C6C5-8DBA-F39351930F18}"/>
              </a:ext>
            </a:extLst>
          </p:cNvPr>
          <p:cNvSpPr/>
          <p:nvPr/>
        </p:nvSpPr>
        <p:spPr>
          <a:xfrm>
            <a:off x="11551804" y="4672881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1998" t="-12249" r="-25648" b="-1140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D65D8DC1-F8D5-0B4A-A5E7-C74CC9E90F9C}"/>
              </a:ext>
            </a:extLst>
          </p:cNvPr>
          <p:cNvSpPr/>
          <p:nvPr/>
        </p:nvSpPr>
        <p:spPr>
          <a:xfrm>
            <a:off x="13680075" y="4672881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3" y="0"/>
                </a:lnTo>
                <a:lnTo>
                  <a:pt x="2023443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1068" t="-38559" r="-42640" b="-1133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11A91F26-B9BC-A030-121B-1C12A9EA2EE9}"/>
              </a:ext>
            </a:extLst>
          </p:cNvPr>
          <p:cNvSpPr txBox="1"/>
          <p:nvPr/>
        </p:nvSpPr>
        <p:spPr>
          <a:xfrm>
            <a:off x="931006" y="6511556"/>
            <a:ext cx="2023442" cy="153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0"/>
              </a:lnSpc>
            </a:pPr>
            <a:r>
              <a:rPr lang="en-US" sz="1150" b="1" spc="-28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Isa Olalekan Elegbede, Ph.D.</a:t>
            </a: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9C03F438-91C1-8A2D-968D-FDC5546CFD42}"/>
              </a:ext>
            </a:extLst>
          </p:cNvPr>
          <p:cNvSpPr txBox="1"/>
          <p:nvPr/>
        </p:nvSpPr>
        <p:spPr>
          <a:xfrm>
            <a:off x="3055409" y="6511556"/>
            <a:ext cx="2023442" cy="1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Holly Woytak</a:t>
            </a: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E774C407-5960-B30D-77AE-0AB33FE9B69B}"/>
              </a:ext>
            </a:extLst>
          </p:cNvPr>
          <p:cNvSpPr txBox="1"/>
          <p:nvPr/>
        </p:nvSpPr>
        <p:spPr>
          <a:xfrm>
            <a:off x="5181303" y="6511556"/>
            <a:ext cx="2023442" cy="33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Somorin Ifeoluwa Abolade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D9471E43-9EDB-D3B5-802F-1B82047FA5F6}"/>
              </a:ext>
            </a:extLst>
          </p:cNvPr>
          <p:cNvSpPr txBox="1"/>
          <p:nvPr/>
        </p:nvSpPr>
        <p:spPr>
          <a:xfrm>
            <a:off x="7305541" y="6511556"/>
            <a:ext cx="2023442" cy="1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Jochen Klinke, Ph.D.</a:t>
            </a: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87F62124-DF1F-0784-9543-6DE0D2A092FB}"/>
              </a:ext>
            </a:extLst>
          </p:cNvPr>
          <p:cNvSpPr txBox="1"/>
          <p:nvPr/>
        </p:nvSpPr>
        <p:spPr>
          <a:xfrm>
            <a:off x="9427125" y="6511556"/>
            <a:ext cx="2023442" cy="1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Dr. Karim Hilmi</a:t>
            </a: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CA71497E-A37C-7750-DE60-6ECA135BCB76}"/>
              </a:ext>
            </a:extLst>
          </p:cNvPr>
          <p:cNvSpPr txBox="1"/>
          <p:nvPr/>
        </p:nvSpPr>
        <p:spPr>
          <a:xfrm>
            <a:off x="11551804" y="6511556"/>
            <a:ext cx="2023442" cy="1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Kate Danaher</a:t>
            </a:r>
          </a:p>
        </p:txBody>
      </p:sp>
      <p:sp>
        <p:nvSpPr>
          <p:cNvPr id="42" name="TextBox 42">
            <a:extLst>
              <a:ext uri="{FF2B5EF4-FFF2-40B4-BE49-F238E27FC236}">
                <a16:creationId xmlns:a16="http://schemas.microsoft.com/office/drawing/2014/main" id="{0823FDEC-DBE2-1F1A-203B-EE724AD5464F}"/>
              </a:ext>
            </a:extLst>
          </p:cNvPr>
          <p:cNvSpPr txBox="1"/>
          <p:nvPr/>
        </p:nvSpPr>
        <p:spPr>
          <a:xfrm>
            <a:off x="13680075" y="6511556"/>
            <a:ext cx="2023442" cy="1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Michele Barbier, Ph.D.</a:t>
            </a:r>
          </a:p>
        </p:txBody>
      </p:sp>
      <p:sp>
        <p:nvSpPr>
          <p:cNvPr id="43" name="TextBox 43">
            <a:extLst>
              <a:ext uri="{FF2B5EF4-FFF2-40B4-BE49-F238E27FC236}">
                <a16:creationId xmlns:a16="http://schemas.microsoft.com/office/drawing/2014/main" id="{09FE1710-166D-A2AF-829D-A05250221E7B}"/>
              </a:ext>
            </a:extLst>
          </p:cNvPr>
          <p:cNvSpPr txBox="1"/>
          <p:nvPr/>
        </p:nvSpPr>
        <p:spPr>
          <a:xfrm>
            <a:off x="931006" y="6664602"/>
            <a:ext cx="2023442" cy="449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"/>
              </a:lnSpc>
            </a:pPr>
            <a:r>
              <a:rPr lang="en-US" sz="842" spc="-2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Head of Research and Innovation @ Saeio Global, Fellow of the Future Earth Coasts (FEC), Deputy Chair, IUCN CEESP Governance, Equity and Rights Theme</a:t>
            </a:r>
          </a:p>
        </p:txBody>
      </p:sp>
      <p:sp>
        <p:nvSpPr>
          <p:cNvPr id="44" name="TextBox 44">
            <a:extLst>
              <a:ext uri="{FF2B5EF4-FFF2-40B4-BE49-F238E27FC236}">
                <a16:creationId xmlns:a16="http://schemas.microsoft.com/office/drawing/2014/main" id="{69CC5F9A-6896-F5B6-DF19-46001E39EF54}"/>
              </a:ext>
            </a:extLst>
          </p:cNvPr>
          <p:cNvSpPr txBox="1"/>
          <p:nvPr/>
        </p:nvSpPr>
        <p:spPr>
          <a:xfrm>
            <a:off x="3055409" y="6743264"/>
            <a:ext cx="2023442" cy="291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Business Development | GIS Analyst | Fugro USA Marine, Inc.</a:t>
            </a:r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D4C5218E-6703-5767-1C8A-BA017E63A13A}"/>
              </a:ext>
            </a:extLst>
          </p:cNvPr>
          <p:cNvSpPr txBox="1"/>
          <p:nvPr/>
        </p:nvSpPr>
        <p:spPr>
          <a:xfrm>
            <a:off x="5181303" y="6816949"/>
            <a:ext cx="2023442" cy="291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Maritime Lawyer and Ocean Governance Expert</a:t>
            </a:r>
          </a:p>
        </p:txBody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611C169A-C9CD-A317-A117-67D681443F32}"/>
              </a:ext>
            </a:extLst>
          </p:cNvPr>
          <p:cNvSpPr txBox="1"/>
          <p:nvPr/>
        </p:nvSpPr>
        <p:spPr>
          <a:xfrm>
            <a:off x="7305541" y="6743264"/>
            <a:ext cx="2023442" cy="291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Director of Science at Sea-Bird Scientific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8C99D64B-7F1A-524C-5DDA-77245FC49317}"/>
              </a:ext>
            </a:extLst>
          </p:cNvPr>
          <p:cNvSpPr txBox="1"/>
          <p:nvPr/>
        </p:nvSpPr>
        <p:spPr>
          <a:xfrm>
            <a:off x="9519801" y="6740222"/>
            <a:ext cx="1838089" cy="423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National. Institute of Fisheries Research (INRH-Casablanca) Morocco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E082465E-C1BC-268F-E56A-E71681164C07}"/>
              </a:ext>
            </a:extLst>
          </p:cNvPr>
          <p:cNvSpPr txBox="1"/>
          <p:nvPr/>
        </p:nvSpPr>
        <p:spPr>
          <a:xfrm>
            <a:off x="11551804" y="6743264"/>
            <a:ext cx="2023442" cy="423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Managing Director | Oceans Investment Team | S2G Ventures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86148011-0A41-E0CC-AC05-5C0CC6874C2B}"/>
              </a:ext>
            </a:extLst>
          </p:cNvPr>
          <p:cNvSpPr txBox="1"/>
          <p:nvPr/>
        </p:nvSpPr>
        <p:spPr>
          <a:xfrm>
            <a:off x="13680075" y="6743264"/>
            <a:ext cx="2023442" cy="423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Inria Center of Université Côte d’Azur, Ethics Advisor of EU funded projects</a:t>
            </a:r>
          </a:p>
        </p:txBody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A78DF064-2DAA-4CBB-2D55-963AED64B5E2}"/>
              </a:ext>
            </a:extLst>
          </p:cNvPr>
          <p:cNvSpPr/>
          <p:nvPr/>
        </p:nvSpPr>
        <p:spPr>
          <a:xfrm>
            <a:off x="15797850" y="4672881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3" y="0"/>
                </a:lnTo>
                <a:lnTo>
                  <a:pt x="2023443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29234" t="-25369" r="-30423" b="-211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31DA6917-124E-A098-CC23-999F9DAB45BB}"/>
              </a:ext>
            </a:extLst>
          </p:cNvPr>
          <p:cNvSpPr txBox="1"/>
          <p:nvPr/>
        </p:nvSpPr>
        <p:spPr>
          <a:xfrm>
            <a:off x="15798624" y="6511556"/>
            <a:ext cx="2023442" cy="1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Millicent (Milli) Pitts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69C03BCA-8EE7-B4B5-B40A-9C0C691C94F6}"/>
              </a:ext>
            </a:extLst>
          </p:cNvPr>
          <p:cNvSpPr txBox="1"/>
          <p:nvPr/>
        </p:nvSpPr>
        <p:spPr>
          <a:xfrm>
            <a:off x="15798624" y="6743264"/>
            <a:ext cx="2023442" cy="291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Executive Director | Ocean Exchange</a:t>
            </a:r>
          </a:p>
        </p:txBody>
      </p:sp>
      <p:sp>
        <p:nvSpPr>
          <p:cNvPr id="53" name="Freeform 53">
            <a:extLst>
              <a:ext uri="{FF2B5EF4-FFF2-40B4-BE49-F238E27FC236}">
                <a16:creationId xmlns:a16="http://schemas.microsoft.com/office/drawing/2014/main" id="{CFB23C00-3889-A95D-5B9B-0F18976F3495}"/>
              </a:ext>
            </a:extLst>
          </p:cNvPr>
          <p:cNvSpPr/>
          <p:nvPr/>
        </p:nvSpPr>
        <p:spPr>
          <a:xfrm>
            <a:off x="880417" y="7384317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3" y="0"/>
                </a:lnTo>
                <a:lnTo>
                  <a:pt x="2023443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8271" t="-18107" r="-6921" b="-534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54">
            <a:extLst>
              <a:ext uri="{FF2B5EF4-FFF2-40B4-BE49-F238E27FC236}">
                <a16:creationId xmlns:a16="http://schemas.microsoft.com/office/drawing/2014/main" id="{7684C1E5-47A7-7B7C-1FDF-089E92B40083}"/>
              </a:ext>
            </a:extLst>
          </p:cNvPr>
          <p:cNvSpPr/>
          <p:nvPr/>
        </p:nvSpPr>
        <p:spPr>
          <a:xfrm>
            <a:off x="3005097" y="7384317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6557" t="-7698" r="-13740" b="-426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>
            <a:extLst>
              <a:ext uri="{FF2B5EF4-FFF2-40B4-BE49-F238E27FC236}">
                <a16:creationId xmlns:a16="http://schemas.microsoft.com/office/drawing/2014/main" id="{4775B456-8D54-7C41-B6B3-03FA2384CE82}"/>
              </a:ext>
            </a:extLst>
          </p:cNvPr>
          <p:cNvSpPr/>
          <p:nvPr/>
        </p:nvSpPr>
        <p:spPr>
          <a:xfrm>
            <a:off x="5133368" y="7384317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27107" t="-14799" r="-28778" b="-399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B7AA6629-9FFE-6A76-242B-1E1F2F1C948C}"/>
              </a:ext>
            </a:extLst>
          </p:cNvPr>
          <p:cNvSpPr txBox="1"/>
          <p:nvPr/>
        </p:nvSpPr>
        <p:spPr>
          <a:xfrm>
            <a:off x="880417" y="9222992"/>
            <a:ext cx="2023442" cy="31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Nair Balakrishnan (Bala), Ph.D.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293AE69B-7D9E-974C-D5DB-D8AB18A7BBC1}"/>
              </a:ext>
            </a:extLst>
          </p:cNvPr>
          <p:cNvSpPr txBox="1"/>
          <p:nvPr/>
        </p:nvSpPr>
        <p:spPr>
          <a:xfrm>
            <a:off x="3005097" y="9222992"/>
            <a:ext cx="2023442" cy="16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Nele Dageförde</a:t>
            </a:r>
          </a:p>
        </p:txBody>
      </p:sp>
      <p:sp>
        <p:nvSpPr>
          <p:cNvPr id="58" name="TextBox 58">
            <a:extLst>
              <a:ext uri="{FF2B5EF4-FFF2-40B4-BE49-F238E27FC236}">
                <a16:creationId xmlns:a16="http://schemas.microsoft.com/office/drawing/2014/main" id="{6DC266E7-F953-2102-B131-B238895A97F0}"/>
              </a:ext>
            </a:extLst>
          </p:cNvPr>
          <p:cNvSpPr txBox="1"/>
          <p:nvPr/>
        </p:nvSpPr>
        <p:spPr>
          <a:xfrm>
            <a:off x="5133368" y="9222992"/>
            <a:ext cx="2023442" cy="16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Ruth Patterson, Ph.D.</a:t>
            </a:r>
          </a:p>
        </p:txBody>
      </p:sp>
      <p:sp>
        <p:nvSpPr>
          <p:cNvPr id="59" name="TextBox 59">
            <a:extLst>
              <a:ext uri="{FF2B5EF4-FFF2-40B4-BE49-F238E27FC236}">
                <a16:creationId xmlns:a16="http://schemas.microsoft.com/office/drawing/2014/main" id="{92701D87-ABCE-14F9-3C7A-8160D810B0E8}"/>
              </a:ext>
            </a:extLst>
          </p:cNvPr>
          <p:cNvSpPr txBox="1"/>
          <p:nvPr/>
        </p:nvSpPr>
        <p:spPr>
          <a:xfrm>
            <a:off x="1000897" y="9596218"/>
            <a:ext cx="1782483" cy="27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Group Director and Scientist, INCOIS, India</a:t>
            </a:r>
          </a:p>
        </p:txBody>
      </p:sp>
      <p:sp>
        <p:nvSpPr>
          <p:cNvPr id="60" name="TextBox 60">
            <a:extLst>
              <a:ext uri="{FF2B5EF4-FFF2-40B4-BE49-F238E27FC236}">
                <a16:creationId xmlns:a16="http://schemas.microsoft.com/office/drawing/2014/main" id="{FC9264C6-EBD0-AE5B-0FF7-E61927DDD729}"/>
              </a:ext>
            </a:extLst>
          </p:cNvPr>
          <p:cNvSpPr txBox="1"/>
          <p:nvPr/>
        </p:nvSpPr>
        <p:spPr>
          <a:xfrm>
            <a:off x="3005097" y="9454700"/>
            <a:ext cx="2023442" cy="150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CEO | TransMarTech (TMT)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F5DEF886-FCB8-B27D-863A-4EC3C21E5B38}"/>
              </a:ext>
            </a:extLst>
          </p:cNvPr>
          <p:cNvSpPr txBox="1"/>
          <p:nvPr/>
        </p:nvSpPr>
        <p:spPr>
          <a:xfrm>
            <a:off x="5133368" y="9454700"/>
            <a:ext cx="2023442" cy="645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Adjunct Research Fellow, Charles Darwin University Environmental Services Business Unit Lead, Oceanographer</a:t>
            </a:r>
          </a:p>
        </p:txBody>
      </p:sp>
      <p:sp>
        <p:nvSpPr>
          <p:cNvPr id="62" name="Freeform 62">
            <a:extLst>
              <a:ext uri="{FF2B5EF4-FFF2-40B4-BE49-F238E27FC236}">
                <a16:creationId xmlns:a16="http://schemas.microsoft.com/office/drawing/2014/main" id="{921A263F-3D1A-1E29-CF09-DF11115A6C03}"/>
              </a:ext>
            </a:extLst>
          </p:cNvPr>
          <p:cNvSpPr/>
          <p:nvPr/>
        </p:nvSpPr>
        <p:spPr>
          <a:xfrm>
            <a:off x="7258503" y="7384317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3" y="0"/>
                </a:lnTo>
                <a:lnTo>
                  <a:pt x="2023443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b="-153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63">
            <a:extLst>
              <a:ext uri="{FF2B5EF4-FFF2-40B4-BE49-F238E27FC236}">
                <a16:creationId xmlns:a16="http://schemas.microsoft.com/office/drawing/2014/main" id="{B5808B6B-8922-ECC0-84A5-9DFBD143FAAF}"/>
              </a:ext>
            </a:extLst>
          </p:cNvPr>
          <p:cNvSpPr/>
          <p:nvPr/>
        </p:nvSpPr>
        <p:spPr>
          <a:xfrm>
            <a:off x="9383183" y="7384317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10992" t="-10193" r="-5794" b="-131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64">
            <a:extLst>
              <a:ext uri="{FF2B5EF4-FFF2-40B4-BE49-F238E27FC236}">
                <a16:creationId xmlns:a16="http://schemas.microsoft.com/office/drawing/2014/main" id="{710EB740-7BB6-F7F5-FACA-E754D2B1FBCE}"/>
              </a:ext>
            </a:extLst>
          </p:cNvPr>
          <p:cNvSpPr/>
          <p:nvPr/>
        </p:nvSpPr>
        <p:spPr>
          <a:xfrm>
            <a:off x="11511454" y="7384317"/>
            <a:ext cx="2023442" cy="1753456"/>
          </a:xfrm>
          <a:custGeom>
            <a:avLst/>
            <a:gdLst/>
            <a:ahLst/>
            <a:cxnLst/>
            <a:rect l="l" t="t" r="r" b="b"/>
            <a:pathLst>
              <a:path w="2023442" h="1753456">
                <a:moveTo>
                  <a:pt x="0" y="0"/>
                </a:moveTo>
                <a:lnTo>
                  <a:pt x="2023442" y="0"/>
                </a:lnTo>
                <a:lnTo>
                  <a:pt x="2023442" y="1753456"/>
                </a:lnTo>
                <a:lnTo>
                  <a:pt x="0" y="175345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15572" t="-6931" r="-11045" b="-399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TextBox 65">
            <a:extLst>
              <a:ext uri="{FF2B5EF4-FFF2-40B4-BE49-F238E27FC236}">
                <a16:creationId xmlns:a16="http://schemas.microsoft.com/office/drawing/2014/main" id="{C7E49A70-280A-57DA-1F10-89B7034F5990}"/>
              </a:ext>
            </a:extLst>
          </p:cNvPr>
          <p:cNvSpPr txBox="1"/>
          <p:nvPr/>
        </p:nvSpPr>
        <p:spPr>
          <a:xfrm>
            <a:off x="7258503" y="9222992"/>
            <a:ext cx="2023442" cy="1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Scott Loranger, Ph.D.</a:t>
            </a:r>
          </a:p>
        </p:txBody>
      </p:sp>
      <p:sp>
        <p:nvSpPr>
          <p:cNvPr id="66" name="TextBox 66">
            <a:extLst>
              <a:ext uri="{FF2B5EF4-FFF2-40B4-BE49-F238E27FC236}">
                <a16:creationId xmlns:a16="http://schemas.microsoft.com/office/drawing/2014/main" id="{3D1EE072-DFD8-23A7-889A-A79285F46C86}"/>
              </a:ext>
            </a:extLst>
          </p:cNvPr>
          <p:cNvSpPr txBox="1"/>
          <p:nvPr/>
        </p:nvSpPr>
        <p:spPr>
          <a:xfrm>
            <a:off x="9383183" y="9222992"/>
            <a:ext cx="2023442" cy="1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Ted Janulis</a:t>
            </a:r>
          </a:p>
        </p:txBody>
      </p:sp>
      <p:sp>
        <p:nvSpPr>
          <p:cNvPr id="67" name="TextBox 67">
            <a:extLst>
              <a:ext uri="{FF2B5EF4-FFF2-40B4-BE49-F238E27FC236}">
                <a16:creationId xmlns:a16="http://schemas.microsoft.com/office/drawing/2014/main" id="{E1AC49A8-ED80-0CE5-C6DC-8A2FB28FA80F}"/>
              </a:ext>
            </a:extLst>
          </p:cNvPr>
          <p:cNvSpPr txBox="1"/>
          <p:nvPr/>
        </p:nvSpPr>
        <p:spPr>
          <a:xfrm>
            <a:off x="11511454" y="9222992"/>
            <a:ext cx="2023442" cy="1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1250" b="1" spc="-3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Todd Kleperis</a:t>
            </a:r>
          </a:p>
        </p:txBody>
      </p:sp>
      <p:sp>
        <p:nvSpPr>
          <p:cNvPr id="68" name="TextBox 68">
            <a:extLst>
              <a:ext uri="{FF2B5EF4-FFF2-40B4-BE49-F238E27FC236}">
                <a16:creationId xmlns:a16="http://schemas.microsoft.com/office/drawing/2014/main" id="{CCEB5743-2669-747C-DBF5-6BDD9381456B}"/>
              </a:ext>
            </a:extLst>
          </p:cNvPr>
          <p:cNvSpPr txBox="1"/>
          <p:nvPr/>
        </p:nvSpPr>
        <p:spPr>
          <a:xfrm>
            <a:off x="7373740" y="9451659"/>
            <a:ext cx="1885497" cy="423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Acoustician and Applications Scientist - Kongsberg Discovery - Ocean Science</a:t>
            </a:r>
          </a:p>
        </p:txBody>
      </p:sp>
      <p:sp>
        <p:nvSpPr>
          <p:cNvPr id="69" name="TextBox 69">
            <a:extLst>
              <a:ext uri="{FF2B5EF4-FFF2-40B4-BE49-F238E27FC236}">
                <a16:creationId xmlns:a16="http://schemas.microsoft.com/office/drawing/2014/main" id="{A7AB92FB-EE3D-A837-2BFF-D115928F525F}"/>
              </a:ext>
            </a:extLst>
          </p:cNvPr>
          <p:cNvSpPr txBox="1"/>
          <p:nvPr/>
        </p:nvSpPr>
        <p:spPr>
          <a:xfrm>
            <a:off x="9383183" y="9454700"/>
            <a:ext cx="2023442" cy="291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Founder &amp; Principal | Investable Oceans</a:t>
            </a:r>
          </a:p>
        </p:txBody>
      </p:sp>
      <p:sp>
        <p:nvSpPr>
          <p:cNvPr id="70" name="TextBox 70">
            <a:extLst>
              <a:ext uri="{FF2B5EF4-FFF2-40B4-BE49-F238E27FC236}">
                <a16:creationId xmlns:a16="http://schemas.microsoft.com/office/drawing/2014/main" id="{31FAF3F3-7214-E9C9-6FC9-07A70E23ED67}"/>
              </a:ext>
            </a:extLst>
          </p:cNvPr>
          <p:cNvSpPr txBox="1"/>
          <p:nvPr/>
        </p:nvSpPr>
        <p:spPr>
          <a:xfrm>
            <a:off x="11511454" y="9454700"/>
            <a:ext cx="2023442" cy="158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"/>
              </a:lnSpc>
            </a:pPr>
            <a:r>
              <a:rPr lang="en-US" sz="1042" spc="-2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Founder | Tekmara</a:t>
            </a:r>
          </a:p>
        </p:txBody>
      </p:sp>
    </p:spTree>
    <p:extLst>
      <p:ext uri="{BB962C8B-B14F-4D97-AF65-F5344CB8AC3E}">
        <p14:creationId xmlns:p14="http://schemas.microsoft.com/office/powerpoint/2010/main" val="3377200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C0F8197C-3DDA-B9FD-7732-4CBD2BC69320}"/>
              </a:ext>
            </a:extLst>
          </p:cNvPr>
          <p:cNvSpPr/>
          <p:nvPr/>
        </p:nvSpPr>
        <p:spPr>
          <a:xfrm>
            <a:off x="6485064" y="2059231"/>
            <a:ext cx="3406157" cy="4968089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400" b="1" dirty="0">
                <a:solidFill>
                  <a:schemeClr val="bg1"/>
                </a:solidFill>
                <a:latin typeface="Poppins"/>
                <a:cs typeface="Poppins"/>
              </a:rPr>
              <a:t>$1.1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Poppins"/>
                <a:cs typeface="Poppins"/>
              </a:rPr>
              <a:t>BILLION CAD</a:t>
            </a:r>
          </a:p>
          <a:p>
            <a:pPr algn="ctr"/>
            <a:endParaRPr lang="en-US" sz="1200" dirty="0"/>
          </a:p>
          <a:p>
            <a:pPr algn="ctr"/>
            <a:r>
              <a:rPr lang="en-US" sz="2400" dirty="0">
                <a:latin typeface="Poppins"/>
                <a:cs typeface="Poppins"/>
              </a:rPr>
              <a:t>Canadian Ocean Enterprise Revenue (estimated)</a:t>
            </a:r>
          </a:p>
          <a:p>
            <a:pPr algn="ctr"/>
            <a:endParaRPr lang="en-US" sz="2400" dirty="0">
              <a:latin typeface="Poppins"/>
              <a:cs typeface="Poppins"/>
            </a:endParaRPr>
          </a:p>
          <a:p>
            <a:pPr algn="ctr"/>
            <a:r>
              <a:rPr lang="en-US" sz="2400" i="1" dirty="0">
                <a:latin typeface="Poppins"/>
                <a:cs typeface="Poppins"/>
              </a:rPr>
              <a:t>2024 COVE White Paper</a:t>
            </a: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68F13F0C-C712-220F-F079-6EF7C8143AFE}"/>
              </a:ext>
            </a:extLst>
          </p:cNvPr>
          <p:cNvSpPr/>
          <p:nvPr/>
        </p:nvSpPr>
        <p:spPr>
          <a:xfrm>
            <a:off x="10098036" y="2059232"/>
            <a:ext cx="3406157" cy="4968090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400" b="1" dirty="0">
                <a:solidFill>
                  <a:schemeClr val="bg1"/>
                </a:solidFill>
                <a:latin typeface="Poppins"/>
                <a:cs typeface="Poppins"/>
              </a:rPr>
              <a:t>$8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Poppins"/>
                <a:cs typeface="Poppins"/>
              </a:rPr>
              <a:t>BILLION USD</a:t>
            </a:r>
          </a:p>
          <a:p>
            <a:pPr algn="ctr"/>
            <a:endParaRPr lang="en-US" sz="1200" dirty="0"/>
          </a:p>
          <a:p>
            <a:pPr algn="ctr"/>
            <a:r>
              <a:rPr lang="en-US" sz="2400" dirty="0">
                <a:latin typeface="Poppins"/>
                <a:cs typeface="Poppins"/>
              </a:rPr>
              <a:t>U.S. Ocean Enterprise Revenue (estimated)</a:t>
            </a:r>
            <a:endParaRPr lang="en-US" sz="2400" dirty="0">
              <a:latin typeface="Poppins"/>
              <a:ea typeface="Calibri"/>
              <a:cs typeface="Poppins"/>
            </a:endParaRPr>
          </a:p>
          <a:p>
            <a:pPr algn="ctr"/>
            <a:endParaRPr lang="en-US" sz="2400" dirty="0">
              <a:latin typeface="Poppins"/>
              <a:cs typeface="Poppins"/>
            </a:endParaRPr>
          </a:p>
          <a:p>
            <a:pPr algn="ctr"/>
            <a:r>
              <a:rPr lang="en-US" sz="2400" i="1" dirty="0">
                <a:latin typeface="Poppins"/>
                <a:cs typeface="Poppins"/>
              </a:rPr>
              <a:t>2020 IOOS Ocean Enterprise Study</a:t>
            </a:r>
            <a:endParaRPr lang="en-US" sz="2400" i="1" dirty="0">
              <a:latin typeface="Poppins"/>
              <a:ea typeface="Calibri"/>
              <a:cs typeface="Poppins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381F0B06-5346-743E-D155-2DF7761AEBBB}"/>
              </a:ext>
            </a:extLst>
          </p:cNvPr>
          <p:cNvSpPr/>
          <p:nvPr/>
        </p:nvSpPr>
        <p:spPr>
          <a:xfrm>
            <a:off x="13729635" y="2059231"/>
            <a:ext cx="3295988" cy="4968089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400" b="1" dirty="0">
                <a:solidFill>
                  <a:schemeClr val="bg1"/>
                </a:solidFill>
                <a:latin typeface="Poppins"/>
                <a:cs typeface="Poppins"/>
              </a:rPr>
              <a:t>£1.95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Poppins"/>
                <a:cs typeface="Poppins"/>
              </a:rPr>
              <a:t>BILLION GBP</a:t>
            </a:r>
          </a:p>
          <a:p>
            <a:pPr algn="ctr"/>
            <a:endParaRPr lang="en-US" sz="1200" dirty="0"/>
          </a:p>
          <a:p>
            <a:pPr algn="ctr"/>
            <a:r>
              <a:rPr lang="en-US" sz="2400" dirty="0">
                <a:latin typeface="Poppins"/>
                <a:cs typeface="Poppins"/>
              </a:rPr>
              <a:t>U.K. Ocean Enterprise Revenue (estimated)</a:t>
            </a:r>
            <a:endParaRPr lang="en-US" sz="2400" dirty="0">
              <a:latin typeface="Poppins"/>
              <a:ea typeface="Calibri"/>
              <a:cs typeface="Poppins"/>
            </a:endParaRPr>
          </a:p>
          <a:p>
            <a:pPr algn="ctr"/>
            <a:endParaRPr lang="en-US" sz="2400" dirty="0">
              <a:latin typeface="Poppins"/>
              <a:cs typeface="Poppins"/>
            </a:endParaRPr>
          </a:p>
          <a:p>
            <a:pPr algn="ctr"/>
            <a:r>
              <a:rPr lang="en-US" sz="2400" i="1" dirty="0">
                <a:latin typeface="Poppins"/>
                <a:cs typeface="Poppins"/>
              </a:rPr>
              <a:t>2021 U.K. Marine Scientific Industry</a:t>
            </a:r>
            <a:endParaRPr lang="en-US" sz="2400" i="1" dirty="0">
              <a:latin typeface="Poppins"/>
              <a:ea typeface="Calibri"/>
              <a:cs typeface="Poppin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A44F17D-8D49-8C5D-8608-82429345CDF9}"/>
              </a:ext>
            </a:extLst>
          </p:cNvPr>
          <p:cNvSpPr>
            <a:spLocks noGrp="1"/>
          </p:cNvSpPr>
          <p:nvPr/>
        </p:nvSpPr>
        <p:spPr>
          <a:xfrm>
            <a:off x="555636" y="1575198"/>
            <a:ext cx="5786609" cy="6630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8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39700" indent="0">
              <a:buNone/>
            </a:pPr>
            <a:endParaRPr lang="en-US" sz="2400" b="1" dirty="0">
              <a:latin typeface="Poppins"/>
            </a:endParaRPr>
          </a:p>
          <a:p>
            <a:pPr marL="139700" indent="0">
              <a:buNone/>
            </a:pPr>
            <a:r>
              <a:rPr lang="en-US" sz="2400" b="1" dirty="0">
                <a:latin typeface="Poppins"/>
              </a:rPr>
              <a:t>Global Blue Economy is growing</a:t>
            </a:r>
            <a:r>
              <a:rPr lang="en-US" sz="2400" dirty="0">
                <a:latin typeface="Poppins"/>
              </a:rPr>
              <a:t>, and value is expected to double by 2030; USD 3 trillion – OECD </a:t>
            </a:r>
            <a:endParaRPr lang="en-US" dirty="0"/>
          </a:p>
          <a:p>
            <a:pPr marL="139700" indent="0">
              <a:buNone/>
            </a:pPr>
            <a:endParaRPr lang="en-US" sz="2400" b="1" dirty="0">
              <a:latin typeface="Poppins"/>
            </a:endParaRPr>
          </a:p>
          <a:p>
            <a:pPr marL="139700" indent="0">
              <a:buNone/>
            </a:pPr>
            <a:r>
              <a:rPr lang="en-US" sz="2400" b="1" dirty="0">
                <a:latin typeface="Poppins"/>
              </a:rPr>
              <a:t>Data and Information</a:t>
            </a:r>
            <a:r>
              <a:rPr lang="en-US" sz="2400" dirty="0">
                <a:latin typeface="Poppins"/>
              </a:rPr>
              <a:t> is of growing importance, driving a growing need for ocean observations </a:t>
            </a:r>
            <a:endParaRPr lang="en-US" dirty="0"/>
          </a:p>
          <a:p>
            <a:pPr marL="139700" indent="0">
              <a:buNone/>
            </a:pPr>
            <a:endParaRPr lang="en-US" sz="2400" dirty="0">
              <a:latin typeface="Poppins"/>
            </a:endParaRPr>
          </a:p>
          <a:p>
            <a:pPr marL="139700" indent="0">
              <a:buNone/>
            </a:pPr>
            <a:r>
              <a:rPr lang="en-US" sz="2400" dirty="0">
                <a:latin typeface="Poppins"/>
              </a:rPr>
              <a:t>Sectors include traditional (shipping) and emerging (tourism and aquaculture) </a:t>
            </a:r>
            <a:endParaRPr lang="en-US" dirty="0"/>
          </a:p>
          <a:p>
            <a:pPr marL="139700" indent="0">
              <a:buNone/>
            </a:pPr>
            <a:endParaRPr lang="en-US" sz="2400" b="1" dirty="0">
              <a:latin typeface="Poppins"/>
            </a:endParaRPr>
          </a:p>
          <a:p>
            <a:pPr marL="139700" indent="0">
              <a:buNone/>
            </a:pPr>
            <a:r>
              <a:rPr lang="en-US" sz="2400" b="1" dirty="0">
                <a:latin typeface="Poppins"/>
              </a:rPr>
              <a:t>Ocean Observing, products and services not identified as a distinct market sector that attracts investment. 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EE30D0-821C-63E4-80B4-0C41D2A7A94E}"/>
              </a:ext>
            </a:extLst>
          </p:cNvPr>
          <p:cNvSpPr>
            <a:spLocks noGrp="1"/>
          </p:cNvSpPr>
          <p:nvPr/>
        </p:nvSpPr>
        <p:spPr>
          <a:xfrm>
            <a:off x="2154941" y="512348"/>
            <a:ext cx="14696868" cy="907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2400" b="1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>
                <a:latin typeface="Poppins"/>
              </a:rPr>
              <a:t>G</a:t>
            </a:r>
            <a:r>
              <a:rPr lang="en-US" sz="4800">
                <a:effectLst/>
                <a:latin typeface="Poppins"/>
              </a:rPr>
              <a:t>rowing </a:t>
            </a:r>
            <a:r>
              <a:rPr lang="en-US" sz="4800">
                <a:latin typeface="Poppins"/>
              </a:rPr>
              <a:t>E</a:t>
            </a:r>
            <a:r>
              <a:rPr lang="en-US" sz="4800">
                <a:effectLst/>
                <a:latin typeface="Poppins"/>
              </a:rPr>
              <a:t>conomic </a:t>
            </a:r>
            <a:r>
              <a:rPr lang="en-US" sz="4800">
                <a:latin typeface="Poppins"/>
              </a:rPr>
              <a:t>O</a:t>
            </a:r>
            <a:r>
              <a:rPr lang="en-US" sz="4800">
                <a:effectLst/>
                <a:latin typeface="Poppins"/>
              </a:rPr>
              <a:t>pportunity in the </a:t>
            </a:r>
            <a:r>
              <a:rPr lang="en-US" sz="4800">
                <a:latin typeface="Poppins"/>
              </a:rPr>
              <a:t>O</a:t>
            </a:r>
            <a:r>
              <a:rPr lang="en-US" sz="4800">
                <a:effectLst/>
                <a:latin typeface="Poppins"/>
              </a:rPr>
              <a:t>cean</a:t>
            </a:r>
            <a:endParaRPr lang="en-US" sz="4800">
              <a:latin typeface="Poppins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6CAE9014-64EC-F738-149D-7ED50B6DAE78}"/>
              </a:ext>
            </a:extLst>
          </p:cNvPr>
          <p:cNvSpPr txBox="1"/>
          <p:nvPr/>
        </p:nvSpPr>
        <p:spPr>
          <a:xfrm>
            <a:off x="6885962" y="7565602"/>
            <a:ext cx="983071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  <a:latin typeface="Poppins"/>
              </a:rPr>
              <a:t>Impact Value of Ocean Enterprise Industry Annual Revenues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BA4F62BB-A6C2-A95D-EACB-B230D5434CBD}"/>
              </a:ext>
            </a:extLst>
          </p:cNvPr>
          <p:cNvSpPr/>
          <p:nvPr/>
        </p:nvSpPr>
        <p:spPr>
          <a:xfrm>
            <a:off x="907257" y="8841398"/>
            <a:ext cx="2704282" cy="424371"/>
          </a:xfrm>
          <a:custGeom>
            <a:avLst/>
            <a:gdLst/>
            <a:ahLst/>
            <a:cxnLst/>
            <a:rect l="l" t="t" r="r" b="b"/>
            <a:pathLst>
              <a:path w="2704282" h="424371">
                <a:moveTo>
                  <a:pt x="0" y="0"/>
                </a:moveTo>
                <a:lnTo>
                  <a:pt x="2704282" y="0"/>
                </a:lnTo>
                <a:lnTo>
                  <a:pt x="2704282" y="424372"/>
                </a:lnTo>
                <a:lnTo>
                  <a:pt x="0" y="424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72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38EAC31-606D-61D5-C61B-DEC606775D76}"/>
              </a:ext>
            </a:extLst>
          </p:cNvPr>
          <p:cNvSpPr txBox="1"/>
          <p:nvPr/>
        </p:nvSpPr>
        <p:spPr>
          <a:xfrm>
            <a:off x="1315247" y="433008"/>
            <a:ext cx="11420353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000" dirty="0">
                <a:latin typeface="Poppins Bold"/>
                <a:cs typeface="Poppins Bold"/>
              </a:rPr>
              <a:t>Ocean Observing Value Chain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F57CC-BA30-44D0-C155-1E091479FEF7}"/>
              </a:ext>
            </a:extLst>
          </p:cNvPr>
          <p:cNvSpPr txBox="1"/>
          <p:nvPr/>
        </p:nvSpPr>
        <p:spPr>
          <a:xfrm>
            <a:off x="13237450" y="1545206"/>
            <a:ext cx="4048265" cy="74789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>
                <a:latin typeface="Poppins"/>
                <a:cs typeface="Poppins"/>
              </a:rPr>
              <a:t>Ocean Enterprise – actors and functions across the value chain (</a:t>
            </a:r>
            <a:r>
              <a:rPr lang="en-US" sz="2400" b="1" i="1">
                <a:latin typeface="Poppins"/>
                <a:cs typeface="Poppins"/>
              </a:rPr>
              <a:t>Background Paper</a:t>
            </a:r>
            <a:r>
              <a:rPr lang="en-US" sz="2400" b="1">
                <a:latin typeface="Poppins"/>
                <a:cs typeface="Poppins"/>
              </a:rPr>
              <a:t>)</a:t>
            </a:r>
            <a:endParaRPr lang="en-US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>
                <a:latin typeface="Poppins"/>
                <a:cs typeface="Poppins"/>
              </a:rPr>
              <a:t>1</a:t>
            </a:r>
            <a:r>
              <a:rPr lang="en-US" sz="2400" b="1" baseline="30000">
                <a:latin typeface="Poppins"/>
                <a:cs typeface="Poppins"/>
              </a:rPr>
              <a:t>st</a:t>
            </a:r>
            <a:r>
              <a:rPr lang="en-US" sz="2400" b="1">
                <a:latin typeface="Poppins"/>
                <a:cs typeface="Poppins"/>
              </a:rPr>
              <a:t> Dialogues tracked the value chain across 4 different convenings -&gt; </a:t>
            </a:r>
            <a:r>
              <a:rPr lang="en-US" sz="2400" b="1" i="1">
                <a:latin typeface="Poppins"/>
                <a:cs typeface="Poppins"/>
              </a:rPr>
              <a:t>Reports</a:t>
            </a:r>
            <a:endParaRPr lang="en-US" sz="2400" b="1" i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>
                <a:latin typeface="Poppins"/>
                <a:cs typeface="Poppins"/>
              </a:rPr>
              <a:t>Explored opportunities and barriers -  government, industry, and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>
                <a:latin typeface="Poppins"/>
                <a:cs typeface="Poppins"/>
              </a:rPr>
              <a:t>Benefits of a mature Ocean Enterprise</a:t>
            </a:r>
            <a:endParaRPr lang="en-US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>
                <a:latin typeface="Poppins"/>
                <a:cs typeface="Poppins"/>
              </a:rPr>
              <a:t>Structured and actionable output: </a:t>
            </a:r>
            <a:r>
              <a:rPr lang="en-US" sz="2400" b="1" i="1">
                <a:latin typeface="Poppins"/>
                <a:cs typeface="Poppins"/>
              </a:rPr>
              <a:t>Roadmap</a:t>
            </a:r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4534DF19-32F4-A1C1-601F-58C7C12D0E32}"/>
              </a:ext>
            </a:extLst>
          </p:cNvPr>
          <p:cNvSpPr/>
          <p:nvPr/>
        </p:nvSpPr>
        <p:spPr>
          <a:xfrm>
            <a:off x="14377271" y="9258300"/>
            <a:ext cx="2470171" cy="387633"/>
          </a:xfrm>
          <a:custGeom>
            <a:avLst/>
            <a:gdLst/>
            <a:ahLst/>
            <a:cxnLst/>
            <a:rect l="l" t="t" r="r" b="b"/>
            <a:pathLst>
              <a:path w="2470171" h="387633">
                <a:moveTo>
                  <a:pt x="0" y="0"/>
                </a:moveTo>
                <a:lnTo>
                  <a:pt x="2470172" y="0"/>
                </a:lnTo>
                <a:lnTo>
                  <a:pt x="2470172" y="387633"/>
                </a:lnTo>
                <a:lnTo>
                  <a:pt x="0" y="38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60A35DFC-445D-4A37-A4F9-009BBDFC1CD4}"/>
              </a:ext>
            </a:extLst>
          </p:cNvPr>
          <p:cNvSpPr/>
          <p:nvPr/>
        </p:nvSpPr>
        <p:spPr>
          <a:xfrm flipH="1" flipV="1">
            <a:off x="12877203" y="863895"/>
            <a:ext cx="0" cy="855921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C92B6-02F0-5F4F-AA98-A5069E159C72}"/>
              </a:ext>
            </a:extLst>
          </p:cNvPr>
          <p:cNvSpPr txBox="1"/>
          <p:nvPr/>
        </p:nvSpPr>
        <p:spPr>
          <a:xfrm>
            <a:off x="2869499" y="9452116"/>
            <a:ext cx="831185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i="1" dirty="0">
                <a:solidFill>
                  <a:srgbClr val="111111"/>
                </a:solidFill>
                <a:latin typeface="Poppins Bold"/>
                <a:ea typeface="Calibri"/>
                <a:cs typeface="Poppins Bold"/>
              </a:rPr>
              <a:t>Graphic from Dialogues with Industry Roadmap</a:t>
            </a:r>
            <a:endParaRPr lang="en-US" sz="2000" dirty="0">
              <a:solidFill>
                <a:srgbClr val="000000"/>
              </a:solidFill>
              <a:latin typeface="Poppins Bold"/>
              <a:ea typeface="Calibri"/>
              <a:cs typeface="Poppins Bold"/>
            </a:endParaRPr>
          </a:p>
          <a:p>
            <a:pPr algn="ctr"/>
            <a:endParaRPr lang="en-US" sz="2000" i="1" dirty="0">
              <a:solidFill>
                <a:srgbClr val="111111"/>
              </a:solidFill>
              <a:latin typeface="Poppins Bold"/>
              <a:ea typeface="Calibri"/>
              <a:cs typeface="Poppins Bold"/>
            </a:endParaRPr>
          </a:p>
          <a:p>
            <a:pPr algn="ctr"/>
            <a:endParaRPr lang="en-US" sz="2400" dirty="0">
              <a:solidFill>
                <a:srgbClr val="111111"/>
              </a:solidFill>
              <a:latin typeface="Poppins Bold"/>
              <a:ea typeface="Calibri"/>
              <a:cs typeface="Calibri"/>
            </a:endParaRP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CDC71BC-BA91-2F65-29DE-259DD1FE5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3" b="3335"/>
          <a:stretch/>
        </p:blipFill>
        <p:spPr>
          <a:xfrm>
            <a:off x="386375" y="1251253"/>
            <a:ext cx="12490828" cy="800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57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3DDC5A-E91E-FBCF-3325-AD21D42A9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A51E077-0D2F-574F-BCEC-D7D986459479}"/>
              </a:ext>
            </a:extLst>
          </p:cNvPr>
          <p:cNvSpPr/>
          <p:nvPr/>
        </p:nvSpPr>
        <p:spPr>
          <a:xfrm flipH="1">
            <a:off x="1028700" y="1807361"/>
            <a:ext cx="17486631" cy="0"/>
          </a:xfrm>
          <a:prstGeom prst="line">
            <a:avLst/>
          </a:prstGeom>
          <a:ln w="95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CE1D498-02C2-35C5-24A8-9AC3D0AE8644}"/>
              </a:ext>
            </a:extLst>
          </p:cNvPr>
          <p:cNvSpPr txBox="1"/>
          <p:nvPr/>
        </p:nvSpPr>
        <p:spPr>
          <a:xfrm>
            <a:off x="1096374" y="1081214"/>
            <a:ext cx="17259300" cy="1261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96"/>
              </a:lnSpc>
            </a:pPr>
            <a:r>
              <a:rPr lang="en-US" sz="5150" b="1" spc="-12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Participant Demographics - </a:t>
            </a:r>
            <a:r>
              <a:rPr lang="en-US" sz="5200" b="1" i="1" spc="-140" dirty="0">
                <a:latin typeface="Poppins Bold"/>
                <a:ea typeface="+mj-ea"/>
                <a:cs typeface="Poppins Bold"/>
                <a:sym typeface="Poppins Semi-Bold"/>
              </a:rPr>
              <a:t>Dialogues with Industry</a:t>
            </a:r>
          </a:p>
          <a:p>
            <a:pPr algn="ctr">
              <a:lnSpc>
                <a:spcPts val="5196"/>
              </a:lnSpc>
            </a:pPr>
            <a:r>
              <a:rPr lang="en-US" sz="2800" b="1" i="1" spc="-14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</a:rPr>
              <a:t>Inaugural Dialogues Series 2022-2023</a:t>
            </a:r>
            <a:endParaRPr lang="en-US" sz="2800" b="1" i="1" spc="-140" dirty="0">
              <a:solidFill>
                <a:srgbClr val="000000"/>
              </a:solidFill>
              <a:latin typeface="Poppins Bold" panose="00000800000000000000" charset="0"/>
              <a:ea typeface="Poppins Bold"/>
              <a:cs typeface="Poppins Bold" panose="00000800000000000000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7C782DD-CD6D-C918-74FF-2D37C96D3929}"/>
              </a:ext>
            </a:extLst>
          </p:cNvPr>
          <p:cNvSpPr/>
          <p:nvPr/>
        </p:nvSpPr>
        <p:spPr>
          <a:xfrm>
            <a:off x="14555018" y="9046114"/>
            <a:ext cx="2704282" cy="424371"/>
          </a:xfrm>
          <a:custGeom>
            <a:avLst/>
            <a:gdLst/>
            <a:ahLst/>
            <a:cxnLst/>
            <a:rect l="l" t="t" r="r" b="b"/>
            <a:pathLst>
              <a:path w="2704282" h="424371">
                <a:moveTo>
                  <a:pt x="0" y="0"/>
                </a:moveTo>
                <a:lnTo>
                  <a:pt x="2704282" y="0"/>
                </a:lnTo>
                <a:lnTo>
                  <a:pt x="2704282" y="424372"/>
                </a:lnTo>
                <a:lnTo>
                  <a:pt x="0" y="424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22" b="-5434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Picture 33" descr="A blue pie chart with white text&#10;&#10;AI-generated content may be incorrect.">
            <a:extLst>
              <a:ext uri="{FF2B5EF4-FFF2-40B4-BE49-F238E27FC236}">
                <a16:creationId xmlns:a16="http://schemas.microsoft.com/office/drawing/2014/main" id="{FCE22203-AE68-6C0A-9FBC-263E8AEE2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r="1953"/>
          <a:stretch/>
        </p:blipFill>
        <p:spPr>
          <a:xfrm>
            <a:off x="4731693" y="2841602"/>
            <a:ext cx="4136759" cy="5908465"/>
          </a:xfrm>
          <a:prstGeom prst="rect">
            <a:avLst/>
          </a:prstGeom>
        </p:spPr>
      </p:pic>
      <p:pic>
        <p:nvPicPr>
          <p:cNvPr id="36" name="Picture 35" descr="A blue pie chart with numbers&#10;&#10;AI-generated content may be incorrect.">
            <a:extLst>
              <a:ext uri="{FF2B5EF4-FFF2-40B4-BE49-F238E27FC236}">
                <a16:creationId xmlns:a16="http://schemas.microsoft.com/office/drawing/2014/main" id="{29684315-F40C-4E61-A3E2-90CF90015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r="3278"/>
          <a:stretch/>
        </p:blipFill>
        <p:spPr>
          <a:xfrm>
            <a:off x="165253" y="2812580"/>
            <a:ext cx="4600842" cy="5908329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B9F3931-BBEC-1B37-47EC-3A95D1FB352D}"/>
              </a:ext>
            </a:extLst>
          </p:cNvPr>
          <p:cNvCxnSpPr/>
          <p:nvPr/>
        </p:nvCxnSpPr>
        <p:spPr>
          <a:xfrm>
            <a:off x="4673637" y="2854302"/>
            <a:ext cx="0" cy="59083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A48C2866-5A87-BD8A-44E5-DED75271B446}"/>
              </a:ext>
            </a:extLst>
          </p:cNvPr>
          <p:cNvSpPr/>
          <p:nvPr/>
        </p:nvSpPr>
        <p:spPr>
          <a:xfrm>
            <a:off x="180014" y="2878578"/>
            <a:ext cx="8716552" cy="587930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map of the world&#10;&#10;AI-generated content may be incorrect.">
            <a:extLst>
              <a:ext uri="{FF2B5EF4-FFF2-40B4-BE49-F238E27FC236}">
                <a16:creationId xmlns:a16="http://schemas.microsoft.com/office/drawing/2014/main" id="{1E4BBDE3-F4FE-E48B-BA60-5BBD8886C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r="7032"/>
          <a:stretch/>
        </p:blipFill>
        <p:spPr>
          <a:xfrm>
            <a:off x="9082258" y="2861727"/>
            <a:ext cx="8991441" cy="589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94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BFF62AAA8E134FBDCE7891F5D9D252" ma:contentTypeVersion="18" ma:contentTypeDescription="Create a new document." ma:contentTypeScope="" ma:versionID="c841942eb752f1cef6bf237a35b63c64">
  <xsd:schema xmlns:xsd="http://www.w3.org/2001/XMLSchema" xmlns:xs="http://www.w3.org/2001/XMLSchema" xmlns:p="http://schemas.microsoft.com/office/2006/metadata/properties" xmlns:ns2="01f51637-4bb4-4913-8552-ad9cdbe1e00f" xmlns:ns3="d90d9879-6d62-4195-996d-38168cc8092c" targetNamespace="http://schemas.microsoft.com/office/2006/metadata/properties" ma:root="true" ma:fieldsID="5038737f21d2ae8b5604b718e008d047" ns2:_="" ns3:_="">
    <xsd:import namespace="01f51637-4bb4-4913-8552-ad9cdbe1e00f"/>
    <xsd:import namespace="d90d9879-6d62-4195-996d-38168cc809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f51637-4bb4-4913-8552-ad9cdbe1e0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4759fa4-3a37-46a1-bcbb-635bb38d3f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d9879-6d62-4195-996d-38168cc8092c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2b71a0d-5965-4e2c-af2c-abed84a3aa14}" ma:internalName="TaxCatchAll" ma:showField="CatchAllData" ma:web="d90d9879-6d62-4195-996d-38168cc809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0d9879-6d62-4195-996d-38168cc8092c" xsi:nil="true"/>
    <lcf76f155ced4ddcb4097134ff3c332f xmlns="01f51637-4bb4-4913-8552-ad9cdbe1e00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2222FC7-7C96-43AC-9B8E-CDD73E1CCC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895C85-D971-474E-AE41-61EB4D16288C}">
  <ds:schemaRefs>
    <ds:schemaRef ds:uri="01f51637-4bb4-4913-8552-ad9cdbe1e00f"/>
    <ds:schemaRef ds:uri="d90d9879-6d62-4195-996d-38168cc8092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EE1BEC6-BFB2-4C9A-8259-A75CC0919DAC}">
  <ds:schemaRefs>
    <ds:schemaRef ds:uri="http://purl.org/dc/dcmitype/"/>
    <ds:schemaRef ds:uri="http://schemas.microsoft.com/office/2006/metadata/properties"/>
    <ds:schemaRef ds:uri="01f51637-4bb4-4913-8552-ad9cdbe1e00f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d90d9879-6d62-4195-996d-38168cc8092c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6381</TotalTime>
  <Words>2008</Words>
  <Application>Microsoft Office PowerPoint</Application>
  <PresentationFormat>Custom</PresentationFormat>
  <Paragraphs>353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Poppins Bold Italics</vt:lpstr>
      <vt:lpstr>Poppins</vt:lpstr>
      <vt:lpstr>Times New Roman</vt:lpstr>
      <vt:lpstr>Arial</vt:lpstr>
      <vt:lpstr>Poppins Bold</vt:lpstr>
      <vt:lpstr>Poppins Semi-Bold</vt:lpstr>
      <vt:lpstr>Calibri</vt:lpstr>
      <vt:lpstr>Aptos</vt:lpstr>
      <vt:lpstr>Poppins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Priority Area – Improving the Marketplace</vt:lpstr>
      <vt:lpstr>Priority Area – Collaboration to Grow and Impact Change</vt:lpstr>
      <vt:lpstr>Priority Area – Shaping the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OEI - AI for the Oceans Presentation</dc:title>
  <dc:creator>Hans VanSumeren</dc:creator>
  <cp:lastModifiedBy>Caisey Myers</cp:lastModifiedBy>
  <cp:revision>98</cp:revision>
  <dcterms:created xsi:type="dcterms:W3CDTF">2006-08-16T00:00:00Z</dcterms:created>
  <dcterms:modified xsi:type="dcterms:W3CDTF">2025-08-08T19:58:41Z</dcterms:modified>
  <dc:identifier>DAGiX3a51rI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0x010100F9BFF62AAA8E134FBDCE7891F5D9D252</vt:lpwstr>
  </property>
  <property fmtid="{D5CDD505-2E9C-101B-9397-08002B2CF9AE}" pid="3" name="MediaServiceImageTags">
    <vt:lpwstr/>
  </property>
</Properties>
</file>